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6" r:id="rId21"/>
    <p:sldId id="275" r:id="rId22"/>
    <p:sldId id="277" r:id="rId23"/>
    <p:sldId id="278" r:id="rId24"/>
    <p:sldId id="280" r:id="rId25"/>
    <p:sldId id="281" r:id="rId26"/>
    <p:sldId id="279" r:id="rId27"/>
    <p:sldId id="282" r:id="rId28"/>
    <p:sldId id="283" r:id="rId29"/>
    <p:sldId id="284" r:id="rId30"/>
    <p:sldId id="285" r:id="rId31"/>
    <p:sldId id="286" r:id="rId32"/>
    <p:sldId id="287" r:id="rId33"/>
    <p:sldId id="288" r:id="rId34"/>
    <p:sldId id="289" r:id="rId35"/>
    <p:sldId id="290" r:id="rId36"/>
  </p:sldIdLst>
  <p:sldSz cx="18288000" cy="10287000"/>
  <p:notesSz cx="10287000" cy="18288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10"/>
  </p:normalViewPr>
  <p:slideViewPr>
    <p:cSldViewPr snapToGrid="0" snapToObjects="1">
      <p:cViewPr varScale="1">
        <p:scale>
          <a:sx n="72" d="100"/>
          <a:sy n="72" d="100"/>
        </p:scale>
        <p:origin x="760"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941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9.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jpe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6.sv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4.sv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6.jpeg"/></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8.jpeg"/><Relationship Id="rId5" Type="http://schemas.openxmlformats.org/officeDocument/2006/relationships/image" Target="../media/image37.png"/><Relationship Id="rId4" Type="http://schemas.openxmlformats.org/officeDocument/2006/relationships/image" Target="../media/image36.jpeg"/><Relationship Id="rId9" Type="http://schemas.openxmlformats.org/officeDocument/2006/relationships/image" Target="../media/image41.jpeg"/></Relationships>
</file>

<file path=ppt/slides/_rels/slide2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3.jpeg"/></Relationships>
</file>

<file path=ppt/slides/_rels/slide22.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35.jpeg"/><Relationship Id="rId7"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37.png"/><Relationship Id="rId10" Type="http://schemas.openxmlformats.org/officeDocument/2006/relationships/image" Target="../media/image48.svg"/><Relationship Id="rId4" Type="http://schemas.openxmlformats.org/officeDocument/2006/relationships/image" Target="../media/image36.jpeg"/><Relationship Id="rId9"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4.sv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4.sv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34.sv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56.sv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0.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61.jpeg"/><Relationship Id="rId4" Type="http://schemas.openxmlformats.org/officeDocument/2006/relationships/image" Target="../media/image60.sv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63.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C3ECFC"/>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524242" y="1143000"/>
            <a:ext cx="1220912" cy="504825"/>
          </a:xfrm>
          <a:prstGeom prst="rect">
            <a:avLst/>
          </a:prstGeom>
        </p:spPr>
      </p:pic>
      <p:sp>
        <p:nvSpPr>
          <p:cNvPr id="3" name="Text 0"/>
          <p:cNvSpPr/>
          <p:nvPr/>
        </p:nvSpPr>
        <p:spPr>
          <a:xfrm>
            <a:off x="1590675" y="4267200"/>
            <a:ext cx="12592050" cy="1724025"/>
          </a:xfrm>
          <a:prstGeom prst="rect">
            <a:avLst/>
          </a:prstGeom>
          <a:noFill/>
          <a:ln/>
        </p:spPr>
        <p:txBody>
          <a:bodyPr wrap="square" lIns="0" tIns="0" rIns="0" bIns="0" rtlCol="0" anchor="t"/>
          <a:lstStyle/>
          <a:p>
            <a:pPr marL="0" indent="0" algn="l">
              <a:lnSpc>
                <a:spcPts val="6300"/>
              </a:lnSpc>
              <a:buNone/>
            </a:pPr>
            <a:r>
              <a:rPr lang="en-US" sz="5400" b="1" dirty="0">
                <a:solidFill>
                  <a:srgbClr val="000000"/>
                </a:solidFill>
                <a:latin typeface="ITC Souvenir Bold" pitchFamily="34" charset="0"/>
                <a:ea typeface="ITC Souvenir Bold" pitchFamily="34" charset="-122"/>
                <a:cs typeface="ITC Souvenir Bold" pitchFamily="34" charset="-120"/>
              </a:rPr>
              <a:t>Designing for an Active Transition into a Retirement Lifestyle</a:t>
            </a:r>
            <a:endParaRPr lang="en-US" sz="5400" dirty="0"/>
          </a:p>
        </p:txBody>
      </p:sp>
      <p:sp>
        <p:nvSpPr>
          <p:cNvPr id="4" name="Text 1"/>
          <p:cNvSpPr/>
          <p:nvPr/>
        </p:nvSpPr>
        <p:spPr>
          <a:xfrm>
            <a:off x="1619250" y="8058150"/>
            <a:ext cx="9999009" cy="457200"/>
          </a:xfrm>
          <a:prstGeom prst="rect">
            <a:avLst/>
          </a:prstGeom>
          <a:noFill/>
          <a:ln/>
        </p:spPr>
        <p:txBody>
          <a:bodyPr wrap="square" lIns="0" tIns="0" rIns="0" bIns="0" rtlCol="0" anchor="t"/>
          <a:lstStyle/>
          <a:p>
            <a:pPr marL="0" indent="0" algn="l">
              <a:lnSpc>
                <a:spcPts val="3600"/>
              </a:lnSpc>
              <a:buNone/>
            </a:pPr>
            <a:r>
              <a:rPr lang="en-US" sz="2700" dirty="0">
                <a:solidFill>
                  <a:srgbClr val="363635"/>
                </a:solidFill>
                <a:latin typeface="Adelle Sans EXT Regular" pitchFamily="34" charset="0"/>
                <a:ea typeface="Adelle Sans EXT Regular" pitchFamily="34" charset="-122"/>
                <a:cs typeface="Adelle Sans EXT Regular" pitchFamily="34" charset="-120"/>
              </a:rPr>
              <a:t>Adam Barry, Amy Chang, Ethan Hellman, Brendan McLoughlin</a:t>
            </a:r>
            <a:endParaRPr lang="en-US" sz="2700" dirty="0"/>
          </a:p>
        </p:txBody>
      </p:sp>
      <p:sp>
        <p:nvSpPr>
          <p:cNvPr id="5" name="Text 2"/>
          <p:cNvSpPr/>
          <p:nvPr/>
        </p:nvSpPr>
        <p:spPr>
          <a:xfrm>
            <a:off x="1619250" y="8763000"/>
            <a:ext cx="10496550" cy="457200"/>
          </a:xfrm>
          <a:prstGeom prst="rect">
            <a:avLst/>
          </a:prstGeom>
          <a:noFill/>
          <a:ln/>
        </p:spPr>
        <p:txBody>
          <a:bodyPr wrap="square" lIns="0" tIns="0" rIns="0" bIns="0" rtlCol="0" anchor="t"/>
          <a:lstStyle/>
          <a:p>
            <a:pPr marL="0" indent="0" algn="l">
              <a:lnSpc>
                <a:spcPts val="3600"/>
              </a:lnSpc>
              <a:buNone/>
            </a:pPr>
            <a:r>
              <a:rPr lang="en-US" sz="2700" dirty="0">
                <a:solidFill>
                  <a:srgbClr val="363635"/>
                </a:solidFill>
                <a:latin typeface="Adelle Sans EXT Regular" pitchFamily="34" charset="0"/>
                <a:ea typeface="Adelle Sans EXT Regular" pitchFamily="34" charset="-122"/>
                <a:cs typeface="Adelle Sans EXT Regular" pitchFamily="34" charset="-120"/>
              </a:rPr>
              <a:t>CS 147 · F23 · Stanford University</a:t>
            </a:r>
            <a:endParaRPr lang="en-US" sz="2700" dirty="0"/>
          </a:p>
        </p:txBody>
      </p:sp>
      <p:sp>
        <p:nvSpPr>
          <p:cNvPr id="6" name="Text 3"/>
          <p:cNvSpPr/>
          <p:nvPr/>
        </p:nvSpPr>
        <p:spPr>
          <a:xfrm>
            <a:off x="1866900" y="1143000"/>
            <a:ext cx="876300" cy="504825"/>
          </a:xfrm>
          <a:prstGeom prst="rect">
            <a:avLst/>
          </a:prstGeom>
          <a:noFill/>
          <a:ln/>
        </p:spPr>
        <p:txBody>
          <a:bodyPr wrap="square" lIns="0" tIns="0" rIns="0" bIns="0" rtlCol="0" anchor="t"/>
          <a:lstStyle/>
          <a:p>
            <a:pPr marL="0" indent="0" algn="l">
              <a:lnSpc>
                <a:spcPts val="3986"/>
              </a:lnSpc>
              <a:buNone/>
            </a:pPr>
            <a:r>
              <a:rPr lang="en-US" sz="2657" b="1" kern="0" spc="-75" dirty="0">
                <a:solidFill>
                  <a:srgbClr val="000000"/>
                </a:solidFill>
                <a:latin typeface="Montserrat Bold" pitchFamily="34" charset="0"/>
                <a:ea typeface="Montserrat Bold" pitchFamily="34" charset="-122"/>
                <a:cs typeface="Montserrat Bold" pitchFamily="34" charset="-120"/>
              </a:rPr>
              <a:t>Sage</a:t>
            </a:r>
            <a:endParaRPr lang="en-US" sz="265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DCDCDC"/>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485900" y="4191000"/>
            <a:ext cx="15316200" cy="5257800"/>
          </a:xfrm>
          <a:prstGeom prst="rect">
            <a:avLst/>
          </a:prstGeom>
        </p:spPr>
      </p:pic>
      <p:sp>
        <p:nvSpPr>
          <p:cNvPr id="3" name="Text 0"/>
          <p:cNvSpPr/>
          <p:nvPr/>
        </p:nvSpPr>
        <p:spPr>
          <a:xfrm>
            <a:off x="1466850" y="1143000"/>
            <a:ext cx="6076950" cy="419100"/>
          </a:xfrm>
          <a:prstGeom prst="rect">
            <a:avLst/>
          </a:prstGeom>
          <a:noFill/>
          <a:ln/>
        </p:spPr>
        <p:txBody>
          <a:bodyPr wrap="square" lIns="0" tIns="0" rIns="0" bIns="0" rtlCol="0" anchor="t"/>
          <a:lstStyle/>
          <a:p>
            <a:pPr marL="0" indent="0" algn="l">
              <a:lnSpc>
                <a:spcPts val="3150"/>
              </a:lnSpc>
              <a:buNone/>
            </a:pPr>
            <a:r>
              <a:rPr lang="en-US" sz="2700" dirty="0">
                <a:solidFill>
                  <a:srgbClr val="000000"/>
                </a:solidFill>
                <a:latin typeface="ITC Souvenir Medium" pitchFamily="34" charset="0"/>
                <a:ea typeface="ITC Souvenir Medium" pitchFamily="34" charset="-122"/>
                <a:cs typeface="ITC Souvenir Medium" pitchFamily="34" charset="-120"/>
              </a:rPr>
              <a:t>Heuristic Evaluation Results</a:t>
            </a:r>
            <a:endParaRPr lang="en-US" sz="2700" dirty="0"/>
          </a:p>
        </p:txBody>
      </p:sp>
      <p:sp>
        <p:nvSpPr>
          <p:cNvPr id="4" name="Text 1"/>
          <p:cNvSpPr/>
          <p:nvPr/>
        </p:nvSpPr>
        <p:spPr>
          <a:xfrm>
            <a:off x="2505075" y="5105400"/>
            <a:ext cx="704850" cy="609600"/>
          </a:xfrm>
          <a:prstGeom prst="rect">
            <a:avLst/>
          </a:prstGeom>
          <a:noFill/>
          <a:ln/>
        </p:spPr>
        <p:txBody>
          <a:bodyPr wrap="square" lIns="0" tIns="0" rIns="0" bIns="0" rtlCol="0" anchor="t"/>
          <a:lstStyle/>
          <a:p>
            <a:pPr marL="0" indent="0" algn="l">
              <a:buNone/>
            </a:pPr>
            <a:endParaRPr lang="en-US" dirty="0"/>
          </a:p>
        </p:txBody>
      </p:sp>
      <p:sp>
        <p:nvSpPr>
          <p:cNvPr id="5" name="Text 2"/>
          <p:cNvSpPr/>
          <p:nvPr/>
        </p:nvSpPr>
        <p:spPr>
          <a:xfrm>
            <a:off x="2505075" y="5943600"/>
            <a:ext cx="3362325" cy="1695450"/>
          </a:xfrm>
          <a:prstGeom prst="rect">
            <a:avLst/>
          </a:prstGeom>
          <a:noFill/>
          <a:ln/>
        </p:spPr>
        <p:txBody>
          <a:bodyPr wrap="square" lIns="0" tIns="0" rIns="0" bIns="0" rtlCol="0" anchor="t"/>
          <a:lstStyle/>
          <a:p>
            <a:pPr marL="0" indent="0" algn="l">
              <a:lnSpc>
                <a:spcPts val="4800"/>
              </a:lnSpc>
              <a:buNone/>
            </a:pPr>
            <a:r>
              <a:rPr lang="en-US" sz="2700" dirty="0">
                <a:solidFill>
                  <a:srgbClr val="000000"/>
                </a:solidFill>
                <a:latin typeface="ITC Souvenir Medium" pitchFamily="34" charset="0"/>
                <a:ea typeface="ITC Souvenir Medium" pitchFamily="34" charset="-122"/>
                <a:cs typeface="ITC Souvenir Medium" pitchFamily="34" charset="-120"/>
              </a:rPr>
              <a:t>Confusion over whether users can join/create multiple gardens</a:t>
            </a:r>
            <a:endParaRPr lang="en-US" sz="2700" dirty="0"/>
          </a:p>
        </p:txBody>
      </p:sp>
      <p:sp>
        <p:nvSpPr>
          <p:cNvPr id="6" name="Text 3"/>
          <p:cNvSpPr/>
          <p:nvPr/>
        </p:nvSpPr>
        <p:spPr>
          <a:xfrm>
            <a:off x="9439275" y="1981200"/>
            <a:ext cx="4171950" cy="609600"/>
          </a:xfrm>
          <a:prstGeom prst="rect">
            <a:avLst/>
          </a:prstGeom>
          <a:noFill/>
          <a:ln/>
        </p:spPr>
        <p:txBody>
          <a:bodyPr wrap="square" lIns="0" tIns="0" rIns="0" bIns="0" rtlCol="0" anchor="t"/>
          <a:lstStyle/>
          <a:p>
            <a:pPr marL="0" indent="0" algn="l">
              <a:lnSpc>
                <a:spcPts val="4800"/>
              </a:lnSpc>
              <a:buNone/>
            </a:pPr>
            <a:r>
              <a:rPr lang="en-US" sz="3600" dirty="0">
                <a:solidFill>
                  <a:srgbClr val="000000"/>
                </a:solidFill>
                <a:latin typeface="ITC Souvenir Medium" pitchFamily="34" charset="0"/>
                <a:ea typeface="ITC Souvenir Medium" pitchFamily="34" charset="-122"/>
                <a:cs typeface="ITC Souvenir Medium" pitchFamily="34" charset="-120"/>
              </a:rPr>
              <a:t>- 46 total violations</a:t>
            </a:r>
            <a:endParaRPr lang="en-US" sz="3600" dirty="0"/>
          </a:p>
        </p:txBody>
      </p:sp>
      <p:sp>
        <p:nvSpPr>
          <p:cNvPr id="7" name="Text 4"/>
          <p:cNvSpPr/>
          <p:nvPr/>
        </p:nvSpPr>
        <p:spPr>
          <a:xfrm>
            <a:off x="7134225" y="5105400"/>
            <a:ext cx="514350" cy="609600"/>
          </a:xfrm>
          <a:prstGeom prst="rect">
            <a:avLst/>
          </a:prstGeom>
          <a:noFill/>
          <a:ln/>
        </p:spPr>
        <p:txBody>
          <a:bodyPr wrap="square" lIns="0" tIns="0" rIns="0" bIns="0" rtlCol="0" anchor="t"/>
          <a:lstStyle/>
          <a:p>
            <a:pPr marL="0" indent="0" algn="l">
              <a:lnSpc>
                <a:spcPts val="4800"/>
              </a:lnSpc>
              <a:buNone/>
            </a:pPr>
            <a:r>
              <a:rPr lang="en-US" sz="3600" b="1" dirty="0">
                <a:solidFill>
                  <a:srgbClr val="000000"/>
                </a:solidFill>
                <a:latin typeface="ITC Souvenir Bold" pitchFamily="34" charset="0"/>
                <a:ea typeface="ITC Souvenir Bold" pitchFamily="34" charset="-122"/>
                <a:cs typeface="ITC Souvenir Bold" pitchFamily="34" charset="-120"/>
              </a:rPr>
              <a:t>2.</a:t>
            </a:r>
            <a:endParaRPr lang="en-US" sz="3600" dirty="0"/>
          </a:p>
        </p:txBody>
      </p:sp>
      <p:sp>
        <p:nvSpPr>
          <p:cNvPr id="8" name="Text 5"/>
          <p:cNvSpPr/>
          <p:nvPr/>
        </p:nvSpPr>
        <p:spPr>
          <a:xfrm>
            <a:off x="7134225" y="5943600"/>
            <a:ext cx="4629150" cy="2438400"/>
          </a:xfrm>
          <a:prstGeom prst="rect">
            <a:avLst/>
          </a:prstGeom>
          <a:noFill/>
          <a:ln/>
        </p:spPr>
        <p:txBody>
          <a:bodyPr wrap="square" lIns="0" tIns="0" rIns="0" bIns="0" rtlCol="0" anchor="t"/>
          <a:lstStyle/>
          <a:p>
            <a:pPr marL="0" indent="0" algn="l">
              <a:lnSpc>
                <a:spcPts val="4800"/>
              </a:lnSpc>
              <a:buNone/>
            </a:pPr>
            <a:r>
              <a:rPr lang="en-US" sz="2700" dirty="0">
                <a:solidFill>
                  <a:srgbClr val="000000"/>
                </a:solidFill>
                <a:latin typeface="ITC Souvenir Medium" pitchFamily="34" charset="0"/>
                <a:ea typeface="ITC Souvenir Medium" pitchFamily="34" charset="-122"/>
                <a:cs typeface="ITC Souvenir Medium" pitchFamily="34" charset="-120"/>
              </a:rPr>
              <a:t>Requests to streamline the check-in task flow, including making messaging more intuitive</a:t>
            </a:r>
            <a:endParaRPr lang="en-US" sz="2700" dirty="0"/>
          </a:p>
        </p:txBody>
      </p:sp>
      <p:sp>
        <p:nvSpPr>
          <p:cNvPr id="9" name="Text 6"/>
          <p:cNvSpPr/>
          <p:nvPr/>
        </p:nvSpPr>
        <p:spPr>
          <a:xfrm>
            <a:off x="12420600" y="5105400"/>
            <a:ext cx="514350" cy="609600"/>
          </a:xfrm>
          <a:prstGeom prst="rect">
            <a:avLst/>
          </a:prstGeom>
          <a:noFill/>
          <a:ln/>
        </p:spPr>
        <p:txBody>
          <a:bodyPr wrap="square" lIns="0" tIns="0" rIns="0" bIns="0" rtlCol="0" anchor="t"/>
          <a:lstStyle/>
          <a:p>
            <a:pPr marL="0" indent="0" algn="l">
              <a:lnSpc>
                <a:spcPts val="4800"/>
              </a:lnSpc>
              <a:buNone/>
            </a:pPr>
            <a:r>
              <a:rPr lang="en-US" sz="3600" b="1" dirty="0">
                <a:solidFill>
                  <a:srgbClr val="000000"/>
                </a:solidFill>
                <a:latin typeface="ITC Souvenir Bold" pitchFamily="34" charset="0"/>
                <a:ea typeface="ITC Souvenir Bold" pitchFamily="34" charset="-122"/>
                <a:cs typeface="ITC Souvenir Bold" pitchFamily="34" charset="-120"/>
              </a:rPr>
              <a:t>3.</a:t>
            </a:r>
            <a:endParaRPr lang="en-US" sz="3600" dirty="0"/>
          </a:p>
        </p:txBody>
      </p:sp>
      <p:sp>
        <p:nvSpPr>
          <p:cNvPr id="10" name="Text 7"/>
          <p:cNvSpPr/>
          <p:nvPr/>
        </p:nvSpPr>
        <p:spPr>
          <a:xfrm>
            <a:off x="12420600" y="5943600"/>
            <a:ext cx="3343275" cy="609600"/>
          </a:xfrm>
          <a:prstGeom prst="rect">
            <a:avLst/>
          </a:prstGeom>
          <a:noFill/>
          <a:ln/>
        </p:spPr>
        <p:txBody>
          <a:bodyPr wrap="square" lIns="0" tIns="0" rIns="0" bIns="0" rtlCol="0" anchor="t"/>
          <a:lstStyle/>
          <a:p>
            <a:pPr marL="0" indent="0" algn="l">
              <a:lnSpc>
                <a:spcPts val="4800"/>
              </a:lnSpc>
              <a:buNone/>
            </a:pPr>
            <a:r>
              <a:rPr lang="en-US" sz="2700" dirty="0">
                <a:solidFill>
                  <a:srgbClr val="000000"/>
                </a:solidFill>
                <a:latin typeface="ITC Souvenir Medium" pitchFamily="34" charset="0"/>
                <a:ea typeface="ITC Souvenir Medium" pitchFamily="34" charset="-122"/>
                <a:cs typeface="ITC Souvenir Medium" pitchFamily="34" charset="-120"/>
              </a:rPr>
              <a:t>Design oversights</a:t>
            </a:r>
            <a:endParaRPr lang="en-US" sz="2700" dirty="0"/>
          </a:p>
        </p:txBody>
      </p:sp>
      <p:sp>
        <p:nvSpPr>
          <p:cNvPr id="11" name="Text 8"/>
          <p:cNvSpPr/>
          <p:nvPr/>
        </p:nvSpPr>
        <p:spPr>
          <a:xfrm>
            <a:off x="1466850" y="1828800"/>
            <a:ext cx="7467600" cy="857250"/>
          </a:xfrm>
          <a:prstGeom prst="rect">
            <a:avLst/>
          </a:prstGeom>
          <a:noFill/>
          <a:ln/>
        </p:spPr>
        <p:txBody>
          <a:bodyPr wrap="square" lIns="0" tIns="0" rIns="0" bIns="0" rtlCol="0" anchor="t"/>
          <a:lstStyle/>
          <a:p>
            <a:pPr marL="0" indent="0" algn="l">
              <a:lnSpc>
                <a:spcPts val="6300"/>
              </a:lnSpc>
              <a:buNone/>
            </a:pPr>
            <a:r>
              <a:rPr lang="en-US" sz="5400" b="1" dirty="0">
                <a:solidFill>
                  <a:srgbClr val="000000"/>
                </a:solidFill>
                <a:latin typeface="ITC Souvenir Bold" pitchFamily="34" charset="0"/>
                <a:ea typeface="ITC Souvenir Bold" pitchFamily="34" charset="-122"/>
                <a:cs typeface="ITC Souvenir Bold" pitchFamily="34" charset="-120"/>
              </a:rPr>
              <a:t>High Level Summary</a:t>
            </a:r>
            <a:endParaRPr lang="en-US" sz="5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DCDCDC"/>
        </a:solidFill>
        <a:effectLst/>
      </p:bgPr>
    </p:bg>
    <p:spTree>
      <p:nvGrpSpPr>
        <p:cNvPr id="1" name=""/>
        <p:cNvGrpSpPr/>
        <p:nvPr/>
      </p:nvGrpSpPr>
      <p:grpSpPr>
        <a:xfrm>
          <a:off x="0" y="0"/>
          <a:ext cx="0" cy="0"/>
          <a:chOff x="0" y="0"/>
          <a:chExt cx="0" cy="0"/>
        </a:xfrm>
      </p:grpSpPr>
      <p:sp>
        <p:nvSpPr>
          <p:cNvPr id="2" name="Text 0"/>
          <p:cNvSpPr/>
          <p:nvPr/>
        </p:nvSpPr>
        <p:spPr>
          <a:xfrm>
            <a:off x="1466850" y="1143000"/>
            <a:ext cx="6076950" cy="419100"/>
          </a:xfrm>
          <a:prstGeom prst="rect">
            <a:avLst/>
          </a:prstGeom>
          <a:noFill/>
          <a:ln/>
        </p:spPr>
        <p:txBody>
          <a:bodyPr wrap="square" lIns="0" tIns="0" rIns="0" bIns="0" rtlCol="0" anchor="t"/>
          <a:lstStyle/>
          <a:p>
            <a:pPr marL="0" indent="0" algn="l">
              <a:lnSpc>
                <a:spcPts val="3150"/>
              </a:lnSpc>
              <a:buNone/>
            </a:pPr>
            <a:r>
              <a:rPr lang="en-US" sz="2700" dirty="0">
                <a:solidFill>
                  <a:srgbClr val="000000"/>
                </a:solidFill>
                <a:latin typeface="ITC Souvenir Medium" pitchFamily="34" charset="0"/>
                <a:ea typeface="ITC Souvenir Medium" pitchFamily="34" charset="-122"/>
                <a:cs typeface="ITC Souvenir Medium" pitchFamily="34" charset="-120"/>
              </a:rPr>
              <a:t>Heuristic Evaluation Results</a:t>
            </a:r>
            <a:endParaRPr lang="en-US" sz="2700" dirty="0"/>
          </a:p>
        </p:txBody>
      </p:sp>
      <p:sp>
        <p:nvSpPr>
          <p:cNvPr id="3" name="Text 1"/>
          <p:cNvSpPr/>
          <p:nvPr/>
        </p:nvSpPr>
        <p:spPr>
          <a:xfrm>
            <a:off x="1466850" y="1828800"/>
            <a:ext cx="11811000" cy="857250"/>
          </a:xfrm>
          <a:prstGeom prst="rect">
            <a:avLst/>
          </a:prstGeom>
          <a:noFill/>
          <a:ln/>
        </p:spPr>
        <p:txBody>
          <a:bodyPr wrap="square" lIns="0" tIns="0" rIns="0" bIns="0" rtlCol="0" anchor="t"/>
          <a:lstStyle/>
          <a:p>
            <a:pPr marL="0" indent="0" algn="l">
              <a:lnSpc>
                <a:spcPts val="6300"/>
              </a:lnSpc>
              <a:buNone/>
            </a:pPr>
            <a:r>
              <a:rPr lang="en-US" sz="5400" b="1" dirty="0">
                <a:solidFill>
                  <a:srgbClr val="000000"/>
                </a:solidFill>
                <a:latin typeface="ITC Souvenir Bold" pitchFamily="34" charset="0"/>
                <a:ea typeface="ITC Souvenir Bold" pitchFamily="34" charset="-122"/>
                <a:cs typeface="ITC Souvenir Bold" pitchFamily="34" charset="-120"/>
              </a:rPr>
              <a:t>Severity 3 Violations - 11 Found</a:t>
            </a:r>
            <a:endParaRPr lang="en-US" sz="5400" dirty="0"/>
          </a:p>
        </p:txBody>
      </p:sp>
      <p:sp>
        <p:nvSpPr>
          <p:cNvPr id="4" name="Text 2"/>
          <p:cNvSpPr/>
          <p:nvPr/>
        </p:nvSpPr>
        <p:spPr>
          <a:xfrm>
            <a:off x="1466850" y="4267200"/>
            <a:ext cx="14897100" cy="3733800"/>
          </a:xfrm>
          <a:prstGeom prst="rect">
            <a:avLst/>
          </a:prstGeom>
          <a:noFill/>
          <a:ln/>
        </p:spPr>
        <p:txBody>
          <a:bodyPr wrap="square" lIns="0" tIns="0" rIns="0" bIns="0" rtlCol="0" anchor="t"/>
          <a:lstStyle/>
          <a:p>
            <a:pPr marL="0" indent="0" algn="l">
              <a:lnSpc>
                <a:spcPts val="4800"/>
              </a:lnSpc>
              <a:spcAft>
                <a:spcPts val="1800"/>
              </a:spcAft>
              <a:buNone/>
            </a:pPr>
            <a:r>
              <a:rPr lang="en-US" sz="3600" dirty="0">
                <a:solidFill>
                  <a:srgbClr val="000000"/>
                </a:solidFill>
                <a:latin typeface="ITC Souvenir Medium" pitchFamily="34" charset="0"/>
                <a:ea typeface="ITC Souvenir Medium" pitchFamily="34" charset="-122"/>
                <a:cs typeface="ITC Souvenir Medium" pitchFamily="34" charset="-120"/>
              </a:rPr>
              <a:t>Putting those who can’t attend at the bottom is against our values
Unclear how to leave this garden and join a different garden
Messaging task flow is missing some wiring preventing ease of use
Miscellaneous  - Specifying garden times, photos too far down, invite word clarity</a:t>
            </a:r>
            <a:endParaRPr lang="en-US" sz="3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DCDCDC"/>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1276350" y="3276600"/>
            <a:ext cx="11430000" cy="2771775"/>
          </a:xfrm>
          <a:prstGeom prst="rect">
            <a:avLst/>
          </a:prstGeom>
        </p:spPr>
      </p:pic>
      <p:pic>
        <p:nvPicPr>
          <p:cNvPr id="3" name="Image 1" descr="preencoded.png"/>
          <p:cNvPicPr>
            <a:picLocks noChangeAspect="1"/>
          </p:cNvPicPr>
          <p:nvPr/>
        </p:nvPicPr>
        <p:blipFill>
          <a:blip r:embed="rId4"/>
          <a:srcRect/>
          <a:stretch/>
        </p:blipFill>
        <p:spPr>
          <a:xfrm>
            <a:off x="1276350" y="6429375"/>
            <a:ext cx="11430000" cy="2333625"/>
          </a:xfrm>
          <a:prstGeom prst="rect">
            <a:avLst/>
          </a:prstGeom>
        </p:spPr>
      </p:pic>
      <p:sp>
        <p:nvSpPr>
          <p:cNvPr id="4" name="Text 0"/>
          <p:cNvSpPr/>
          <p:nvPr/>
        </p:nvSpPr>
        <p:spPr>
          <a:xfrm>
            <a:off x="1466850" y="1143000"/>
            <a:ext cx="6076950" cy="419100"/>
          </a:xfrm>
          <a:prstGeom prst="rect">
            <a:avLst/>
          </a:prstGeom>
          <a:noFill/>
          <a:ln/>
        </p:spPr>
        <p:txBody>
          <a:bodyPr wrap="square" lIns="0" tIns="0" rIns="0" bIns="0" rtlCol="0" anchor="t"/>
          <a:lstStyle/>
          <a:p>
            <a:pPr marL="0" indent="0" algn="l">
              <a:lnSpc>
                <a:spcPts val="3150"/>
              </a:lnSpc>
              <a:buNone/>
            </a:pPr>
            <a:r>
              <a:rPr lang="en-US" sz="2700" dirty="0">
                <a:solidFill>
                  <a:srgbClr val="000000"/>
                </a:solidFill>
                <a:latin typeface="ITC Souvenir Medium" pitchFamily="34" charset="0"/>
                <a:ea typeface="ITC Souvenir Medium" pitchFamily="34" charset="-122"/>
                <a:cs typeface="ITC Souvenir Medium" pitchFamily="34" charset="-120"/>
              </a:rPr>
              <a:t>Heuristic Evaluation Results</a:t>
            </a:r>
            <a:endParaRPr lang="en-US" sz="2700" dirty="0"/>
          </a:p>
        </p:txBody>
      </p:sp>
      <p:sp>
        <p:nvSpPr>
          <p:cNvPr id="5" name="Text 1"/>
          <p:cNvSpPr/>
          <p:nvPr/>
        </p:nvSpPr>
        <p:spPr>
          <a:xfrm>
            <a:off x="1466850" y="1828800"/>
            <a:ext cx="11325225" cy="857250"/>
          </a:xfrm>
          <a:prstGeom prst="rect">
            <a:avLst/>
          </a:prstGeom>
          <a:noFill/>
          <a:ln/>
        </p:spPr>
        <p:txBody>
          <a:bodyPr wrap="square" lIns="0" tIns="0" rIns="0" bIns="0" rtlCol="0" anchor="t"/>
          <a:lstStyle/>
          <a:p>
            <a:pPr marL="0" indent="0" algn="l">
              <a:lnSpc>
                <a:spcPts val="6300"/>
              </a:lnSpc>
              <a:buNone/>
            </a:pPr>
            <a:r>
              <a:rPr lang="en-US" sz="5400" b="1" dirty="0">
                <a:solidFill>
                  <a:srgbClr val="000000"/>
                </a:solidFill>
                <a:latin typeface="ITC Souvenir Bold" pitchFamily="34" charset="0"/>
                <a:ea typeface="ITC Souvenir Bold" pitchFamily="34" charset="-122"/>
                <a:cs typeface="ITC Souvenir Bold" pitchFamily="34" charset="-120"/>
              </a:rPr>
              <a:t>Severity 4 Violations - 3 Found</a:t>
            </a:r>
            <a:endParaRPr lang="en-US" sz="5400" dirty="0"/>
          </a:p>
        </p:txBody>
      </p:sp>
      <p:sp>
        <p:nvSpPr>
          <p:cNvPr id="6" name="Text 2"/>
          <p:cNvSpPr/>
          <p:nvPr/>
        </p:nvSpPr>
        <p:spPr>
          <a:xfrm>
            <a:off x="13601700" y="4714875"/>
            <a:ext cx="3695700" cy="2438400"/>
          </a:xfrm>
          <a:prstGeom prst="rect">
            <a:avLst/>
          </a:prstGeom>
          <a:noFill/>
          <a:ln/>
        </p:spPr>
        <p:txBody>
          <a:bodyPr wrap="square" lIns="0" tIns="0" rIns="0" bIns="0" rtlCol="0" anchor="t"/>
          <a:lstStyle/>
          <a:p>
            <a:pPr marL="0" indent="0" algn="l">
              <a:lnSpc>
                <a:spcPts val="4800"/>
              </a:lnSpc>
              <a:buNone/>
            </a:pPr>
            <a:r>
              <a:rPr lang="en-US" sz="2700" dirty="0">
                <a:solidFill>
                  <a:srgbClr val="000000"/>
                </a:solidFill>
                <a:latin typeface="Montserrat Medium" pitchFamily="34" charset="0"/>
                <a:ea typeface="Montserrat Medium" pitchFamily="34" charset="-122"/>
                <a:cs typeface="Montserrat Medium" pitchFamily="34" charset="-120"/>
              </a:rPr>
              <a:t>Two violations related to only being allowed to join or create one garden</a:t>
            </a:r>
            <a:endParaRPr lang="en-US" sz="27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DCDCDC"/>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1543050" y="3124200"/>
            <a:ext cx="15821025" cy="4419600"/>
          </a:xfrm>
          <a:prstGeom prst="rect">
            <a:avLst/>
          </a:prstGeom>
        </p:spPr>
      </p:pic>
      <p:sp>
        <p:nvSpPr>
          <p:cNvPr id="3" name="Text 0"/>
          <p:cNvSpPr/>
          <p:nvPr/>
        </p:nvSpPr>
        <p:spPr>
          <a:xfrm>
            <a:off x="1466850" y="1143000"/>
            <a:ext cx="6076950" cy="419100"/>
          </a:xfrm>
          <a:prstGeom prst="rect">
            <a:avLst/>
          </a:prstGeom>
          <a:noFill/>
          <a:ln/>
        </p:spPr>
        <p:txBody>
          <a:bodyPr wrap="square" lIns="0" tIns="0" rIns="0" bIns="0" rtlCol="0" anchor="t"/>
          <a:lstStyle/>
          <a:p>
            <a:pPr marL="0" indent="0" algn="l">
              <a:lnSpc>
                <a:spcPts val="3150"/>
              </a:lnSpc>
              <a:buNone/>
            </a:pPr>
            <a:r>
              <a:rPr lang="en-US" sz="2700" dirty="0">
                <a:solidFill>
                  <a:srgbClr val="000000"/>
                </a:solidFill>
                <a:latin typeface="ITC Souvenir Medium" pitchFamily="34" charset="0"/>
                <a:ea typeface="ITC Souvenir Medium" pitchFamily="34" charset="-122"/>
                <a:cs typeface="ITC Souvenir Medium" pitchFamily="34" charset="-120"/>
              </a:rPr>
              <a:t>Heuristic Evaluation Results</a:t>
            </a:r>
            <a:endParaRPr lang="en-US" sz="2700" dirty="0"/>
          </a:p>
        </p:txBody>
      </p:sp>
      <p:sp>
        <p:nvSpPr>
          <p:cNvPr id="4" name="Text 1"/>
          <p:cNvSpPr/>
          <p:nvPr/>
        </p:nvSpPr>
        <p:spPr>
          <a:xfrm>
            <a:off x="1524000" y="7924800"/>
            <a:ext cx="5810250" cy="609600"/>
          </a:xfrm>
          <a:prstGeom prst="rect">
            <a:avLst/>
          </a:prstGeom>
          <a:noFill/>
          <a:ln/>
        </p:spPr>
        <p:txBody>
          <a:bodyPr wrap="square" lIns="0" tIns="0" rIns="0" bIns="0" rtlCol="0" anchor="t"/>
          <a:lstStyle/>
          <a:p>
            <a:pPr marL="0" indent="0" algn="l">
              <a:lnSpc>
                <a:spcPts val="4800"/>
              </a:lnSpc>
              <a:buNone/>
            </a:pPr>
            <a:r>
              <a:rPr lang="en-US" sz="2700" dirty="0">
                <a:solidFill>
                  <a:srgbClr val="000000"/>
                </a:solidFill>
                <a:latin typeface="Montserrat Medium" pitchFamily="34" charset="0"/>
                <a:ea typeface="Montserrat Medium" pitchFamily="34" charset="-122"/>
                <a:cs typeface="Montserrat Medium" pitchFamily="34" charset="-120"/>
              </a:rPr>
              <a:t>One design oversight</a:t>
            </a:r>
            <a:endParaRPr lang="en-US" sz="2700" dirty="0"/>
          </a:p>
        </p:txBody>
      </p:sp>
      <p:sp>
        <p:nvSpPr>
          <p:cNvPr id="5" name="Text 2"/>
          <p:cNvSpPr/>
          <p:nvPr/>
        </p:nvSpPr>
        <p:spPr>
          <a:xfrm>
            <a:off x="1466850" y="1809750"/>
            <a:ext cx="11325225" cy="857250"/>
          </a:xfrm>
          <a:prstGeom prst="rect">
            <a:avLst/>
          </a:prstGeom>
          <a:noFill/>
          <a:ln/>
        </p:spPr>
        <p:txBody>
          <a:bodyPr wrap="square" lIns="0" tIns="0" rIns="0" bIns="0" rtlCol="0" anchor="t"/>
          <a:lstStyle/>
          <a:p>
            <a:pPr marL="0" indent="0" algn="l">
              <a:lnSpc>
                <a:spcPts val="6300"/>
              </a:lnSpc>
              <a:buNone/>
            </a:pPr>
            <a:r>
              <a:rPr lang="en-US" sz="5400" b="1" dirty="0">
                <a:solidFill>
                  <a:srgbClr val="000000"/>
                </a:solidFill>
                <a:latin typeface="ITC Souvenir Bold" pitchFamily="34" charset="0"/>
                <a:ea typeface="ITC Souvenir Bold" pitchFamily="34" charset="-122"/>
                <a:cs typeface="ITC Souvenir Bold" pitchFamily="34" charset="-120"/>
              </a:rPr>
              <a:t>Severity 4 Violations - 3 Found</a:t>
            </a:r>
            <a:endParaRPr lang="en-US" sz="5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363635"/>
        </a:solidFill>
        <a:effectLst/>
      </p:bgPr>
    </p:bg>
    <p:spTree>
      <p:nvGrpSpPr>
        <p:cNvPr id="1" name=""/>
        <p:cNvGrpSpPr/>
        <p:nvPr/>
      </p:nvGrpSpPr>
      <p:grpSpPr>
        <a:xfrm>
          <a:off x="0" y="0"/>
          <a:ext cx="0" cy="0"/>
          <a:chOff x="0" y="0"/>
          <a:chExt cx="0" cy="0"/>
        </a:xfrm>
      </p:grpSpPr>
      <p:sp>
        <p:nvSpPr>
          <p:cNvPr id="2" name="Text 0"/>
          <p:cNvSpPr/>
          <p:nvPr/>
        </p:nvSpPr>
        <p:spPr>
          <a:xfrm>
            <a:off x="7419975" y="4724400"/>
            <a:ext cx="3448050" cy="857250"/>
          </a:xfrm>
          <a:prstGeom prst="rect">
            <a:avLst/>
          </a:prstGeom>
          <a:noFill/>
          <a:ln/>
        </p:spPr>
        <p:txBody>
          <a:bodyPr wrap="square" lIns="0" tIns="0" rIns="0" bIns="0" rtlCol="0" anchor="t"/>
          <a:lstStyle/>
          <a:p>
            <a:pPr marL="0" indent="0" algn="l">
              <a:lnSpc>
                <a:spcPts val="6300"/>
              </a:lnSpc>
              <a:buNone/>
            </a:pPr>
            <a:r>
              <a:rPr lang="en-US" sz="5400" b="1" dirty="0">
                <a:solidFill>
                  <a:srgbClr val="FFFFFF"/>
                </a:solidFill>
                <a:latin typeface="ITC Souvenir Bold" pitchFamily="34" charset="0"/>
                <a:ea typeface="ITC Souvenir Bold" pitchFamily="34" charset="-122"/>
                <a:cs typeface="ITC Souvenir Bold" pitchFamily="34" charset="-120"/>
              </a:rPr>
              <a:t>Revisions</a:t>
            </a:r>
            <a:endParaRPr lang="en-US" sz="5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DCDCDC"/>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13458825" y="1409700"/>
            <a:ext cx="3457575" cy="7467600"/>
          </a:xfrm>
          <a:prstGeom prst="rect">
            <a:avLst/>
          </a:prstGeom>
        </p:spPr>
      </p:pic>
      <p:pic>
        <p:nvPicPr>
          <p:cNvPr id="3" name="Image 1" descr="preencoded.png"/>
          <p:cNvPicPr>
            <a:picLocks noChangeAspect="1"/>
          </p:cNvPicPr>
          <p:nvPr/>
        </p:nvPicPr>
        <p:blipFill>
          <a:blip r:embed="rId4"/>
          <a:srcRect/>
          <a:stretch/>
        </p:blipFill>
        <p:spPr>
          <a:xfrm>
            <a:off x="8610600" y="1409700"/>
            <a:ext cx="3419475" cy="7467600"/>
          </a:xfrm>
          <a:prstGeom prst="rect">
            <a:avLst/>
          </a:prstGeom>
        </p:spPr>
      </p:pic>
      <p:pic>
        <p:nvPicPr>
          <p:cNvPr id="4" name="Image 2" descr="preencoded.pn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2277725" y="4806218"/>
            <a:ext cx="938213" cy="350713"/>
          </a:xfrm>
          <a:prstGeom prst="rect">
            <a:avLst/>
          </a:prstGeom>
        </p:spPr>
      </p:pic>
      <p:sp>
        <p:nvSpPr>
          <p:cNvPr id="5" name="Text 0"/>
          <p:cNvSpPr/>
          <p:nvPr/>
        </p:nvSpPr>
        <p:spPr>
          <a:xfrm>
            <a:off x="1228725" y="1085850"/>
            <a:ext cx="1514475" cy="409575"/>
          </a:xfrm>
          <a:prstGeom prst="rect">
            <a:avLst/>
          </a:prstGeom>
          <a:noFill/>
          <a:ln/>
        </p:spPr>
        <p:txBody>
          <a:bodyPr wrap="square" lIns="0" tIns="0" rIns="0" bIns="0" rtlCol="0" anchor="t"/>
          <a:lstStyle/>
          <a:p>
            <a:pPr marL="0" indent="0" algn="l">
              <a:lnSpc>
                <a:spcPts val="3150"/>
              </a:lnSpc>
              <a:buNone/>
            </a:pPr>
            <a:r>
              <a:rPr lang="en-US" sz="2700" dirty="0">
                <a:solidFill>
                  <a:srgbClr val="000000"/>
                </a:solidFill>
                <a:latin typeface="ITC Souvenir Medium" pitchFamily="34" charset="0"/>
                <a:ea typeface="ITC Souvenir Medium" pitchFamily="34" charset="-122"/>
                <a:cs typeface="ITC Souvenir Medium" pitchFamily="34" charset="-120"/>
              </a:rPr>
              <a:t>Revisions</a:t>
            </a:r>
            <a:endParaRPr lang="en-US" sz="2700" dirty="0"/>
          </a:p>
        </p:txBody>
      </p:sp>
      <p:sp>
        <p:nvSpPr>
          <p:cNvPr id="6" name="Text 1"/>
          <p:cNvSpPr/>
          <p:nvPr/>
        </p:nvSpPr>
        <p:spPr>
          <a:xfrm>
            <a:off x="1228725" y="6629400"/>
            <a:ext cx="5962650" cy="2286000"/>
          </a:xfrm>
          <a:prstGeom prst="rect">
            <a:avLst/>
          </a:prstGeom>
          <a:noFill/>
          <a:ln/>
        </p:spPr>
        <p:txBody>
          <a:bodyPr wrap="square" lIns="0" tIns="0" rIns="0" bIns="0" rtlCol="0" anchor="t"/>
          <a:lstStyle/>
          <a:p>
            <a:pPr marL="0" indent="0" algn="l">
              <a:lnSpc>
                <a:spcPts val="4200"/>
              </a:lnSpc>
              <a:buNone/>
            </a:pPr>
            <a:r>
              <a:rPr lang="en-US" sz="3600" b="1" dirty="0">
                <a:solidFill>
                  <a:srgbClr val="000000"/>
                </a:solidFill>
                <a:latin typeface="ITC Souvenir Bold" pitchFamily="34" charset="0"/>
                <a:ea typeface="ITC Souvenir Bold" pitchFamily="34" charset="-122"/>
                <a:cs typeface="ITC Souvenir Bold" pitchFamily="34" charset="-120"/>
              </a:rPr>
              <a:t>Horizontal scroll used to ensure “Not Attending” is above the fold on all devices.</a:t>
            </a:r>
            <a:endParaRPr lang="en-US" sz="3600" dirty="0"/>
          </a:p>
        </p:txBody>
      </p:sp>
      <p:sp>
        <p:nvSpPr>
          <p:cNvPr id="7" name="Text 2"/>
          <p:cNvSpPr/>
          <p:nvPr/>
        </p:nvSpPr>
        <p:spPr>
          <a:xfrm>
            <a:off x="8591550" y="990600"/>
            <a:ext cx="409575" cy="266700"/>
          </a:xfrm>
          <a:prstGeom prst="rect">
            <a:avLst/>
          </a:prstGeom>
          <a:noFill/>
          <a:ln/>
        </p:spPr>
        <p:txBody>
          <a:bodyPr wrap="square" lIns="0" tIns="0" rIns="0" bIns="0" rtlCol="0" anchor="t"/>
          <a:lstStyle/>
          <a:p>
            <a:pPr marL="0" indent="0" algn="l">
              <a:lnSpc>
                <a:spcPts val="2100"/>
              </a:lnSpc>
              <a:buNone/>
            </a:pPr>
            <a:r>
              <a:rPr lang="en-US" sz="1800" dirty="0">
                <a:solidFill>
                  <a:srgbClr val="000000"/>
                </a:solidFill>
                <a:latin typeface="ITC Souvenir Medium" pitchFamily="34" charset="0"/>
                <a:ea typeface="ITC Souvenir Medium" pitchFamily="34" charset="-122"/>
                <a:cs typeface="ITC Souvenir Medium" pitchFamily="34" charset="-120"/>
              </a:rPr>
              <a:t>Old</a:t>
            </a:r>
            <a:endParaRPr lang="en-US" sz="1800" dirty="0"/>
          </a:p>
        </p:txBody>
      </p:sp>
      <p:sp>
        <p:nvSpPr>
          <p:cNvPr id="8" name="Text 3"/>
          <p:cNvSpPr/>
          <p:nvPr/>
        </p:nvSpPr>
        <p:spPr>
          <a:xfrm>
            <a:off x="13439775" y="990600"/>
            <a:ext cx="485775" cy="266700"/>
          </a:xfrm>
          <a:prstGeom prst="rect">
            <a:avLst/>
          </a:prstGeom>
          <a:noFill/>
          <a:ln/>
        </p:spPr>
        <p:txBody>
          <a:bodyPr wrap="square" lIns="0" tIns="0" rIns="0" bIns="0" rtlCol="0" anchor="t"/>
          <a:lstStyle/>
          <a:p>
            <a:pPr marL="0" indent="0" algn="l">
              <a:lnSpc>
                <a:spcPts val="2100"/>
              </a:lnSpc>
              <a:buNone/>
            </a:pPr>
            <a:r>
              <a:rPr lang="en-US" sz="1800" dirty="0">
                <a:solidFill>
                  <a:srgbClr val="000000"/>
                </a:solidFill>
                <a:latin typeface="ITC Souvenir Medium" pitchFamily="34" charset="0"/>
                <a:ea typeface="ITC Souvenir Medium" pitchFamily="34" charset="-122"/>
                <a:cs typeface="ITC Souvenir Medium" pitchFamily="34" charset="-120"/>
              </a:rPr>
              <a:t>New</a:t>
            </a:r>
            <a:endParaRPr lang="en-US" sz="18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DCDCDC"/>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4514850" y="2257425"/>
            <a:ext cx="12541839" cy="6962775"/>
          </a:xfrm>
          <a:prstGeom prst="rect">
            <a:avLst/>
          </a:prstGeom>
        </p:spPr>
      </p:pic>
      <p:sp>
        <p:nvSpPr>
          <p:cNvPr id="3" name="Text 0"/>
          <p:cNvSpPr/>
          <p:nvPr/>
        </p:nvSpPr>
        <p:spPr>
          <a:xfrm>
            <a:off x="4705350" y="2371297"/>
            <a:ext cx="429033" cy="151845"/>
          </a:xfrm>
          <a:prstGeom prst="rect">
            <a:avLst/>
          </a:prstGeom>
          <a:noFill/>
          <a:ln/>
        </p:spPr>
        <p:txBody>
          <a:bodyPr wrap="square" lIns="0" tIns="0" rIns="0" bIns="0" rtlCol="0" anchor="t"/>
          <a:lstStyle/>
          <a:p>
            <a:pPr marL="0" indent="0" algn="ctr">
              <a:lnSpc>
                <a:spcPts val="1315"/>
              </a:lnSpc>
              <a:buNone/>
            </a:pPr>
            <a:r>
              <a:rPr lang="en-US" sz="1016" b="1" kern="0" spc="-24" dirty="0">
                <a:solidFill>
                  <a:srgbClr val="000000"/>
                </a:solidFill>
                <a:latin typeface="Maison Neue Bold" pitchFamily="34" charset="0"/>
                <a:ea typeface="Maison Neue Bold" pitchFamily="34" charset="-122"/>
                <a:cs typeface="Maison Neue Bold" pitchFamily="34" charset="-120"/>
              </a:rPr>
              <a:t>9:41</a:t>
            </a:r>
            <a:endParaRPr lang="en-US" sz="1016" dirty="0"/>
          </a:p>
        </p:txBody>
      </p:sp>
      <p:sp>
        <p:nvSpPr>
          <p:cNvPr id="4" name="Text 1"/>
          <p:cNvSpPr/>
          <p:nvPr/>
        </p:nvSpPr>
        <p:spPr>
          <a:xfrm>
            <a:off x="4686300" y="2821539"/>
            <a:ext cx="1895475" cy="314325"/>
          </a:xfrm>
          <a:prstGeom prst="rect">
            <a:avLst/>
          </a:prstGeom>
          <a:noFill/>
          <a:ln/>
        </p:spPr>
        <p:txBody>
          <a:bodyPr wrap="square" lIns="0" tIns="0" rIns="0" bIns="0" rtlCol="0" anchor="t"/>
          <a:lstStyle/>
          <a:p>
            <a:pPr marL="0" indent="0" algn="l">
              <a:lnSpc>
                <a:spcPts val="2511"/>
              </a:lnSpc>
              <a:buNone/>
            </a:pPr>
            <a:r>
              <a:rPr lang="en-US" sz="1674" b="1" kern="0" spc="-75" dirty="0">
                <a:solidFill>
                  <a:srgbClr val="000000"/>
                </a:solidFill>
                <a:latin typeface="Adelle Sans EXT Bold" pitchFamily="34" charset="0"/>
                <a:ea typeface="Adelle Sans EXT Bold" pitchFamily="34" charset="-122"/>
                <a:cs typeface="Adelle Sans EXT Bold" pitchFamily="34" charset="-120"/>
              </a:rPr>
              <a:t>Menlo Park Planters</a:t>
            </a:r>
            <a:endParaRPr lang="en-US" sz="1674" dirty="0"/>
          </a:p>
        </p:txBody>
      </p:sp>
      <p:sp>
        <p:nvSpPr>
          <p:cNvPr id="5" name="Text 2"/>
          <p:cNvSpPr/>
          <p:nvPr/>
        </p:nvSpPr>
        <p:spPr>
          <a:xfrm>
            <a:off x="4686300" y="3252025"/>
            <a:ext cx="571500" cy="209550"/>
          </a:xfrm>
          <a:prstGeom prst="rect">
            <a:avLst/>
          </a:prstGeom>
          <a:noFill/>
          <a:ln/>
        </p:spPr>
        <p:txBody>
          <a:bodyPr wrap="square" lIns="0" tIns="0" rIns="0" bIns="0" rtlCol="0" anchor="t"/>
          <a:lstStyle/>
          <a:p>
            <a:pPr marL="0" indent="0" algn="l">
              <a:lnSpc>
                <a:spcPts val="1614"/>
              </a:lnSpc>
              <a:buNone/>
            </a:pPr>
            <a:r>
              <a:rPr lang="en-US" sz="1076" kern="0" spc="-75" dirty="0">
                <a:solidFill>
                  <a:srgbClr val="000000"/>
                </a:solidFill>
                <a:latin typeface="Adelle Sans EXT Regular" pitchFamily="34" charset="0"/>
                <a:ea typeface="Adelle Sans EXT Regular" pitchFamily="34" charset="-122"/>
                <a:cs typeface="Adelle Sans EXT Regular" pitchFamily="34" charset="-120"/>
              </a:rPr>
              <a:t>Meets  at</a:t>
            </a:r>
            <a:endParaRPr lang="en-US" sz="1076" dirty="0"/>
          </a:p>
        </p:txBody>
      </p:sp>
      <p:sp>
        <p:nvSpPr>
          <p:cNvPr id="6" name="Text 3"/>
          <p:cNvSpPr/>
          <p:nvPr/>
        </p:nvSpPr>
        <p:spPr>
          <a:xfrm>
            <a:off x="5467350" y="3252025"/>
            <a:ext cx="1219200" cy="209550"/>
          </a:xfrm>
          <a:prstGeom prst="rect">
            <a:avLst/>
          </a:prstGeom>
          <a:noFill/>
          <a:ln/>
        </p:spPr>
        <p:txBody>
          <a:bodyPr wrap="square" lIns="0" tIns="0" rIns="0" bIns="0" rtlCol="0" anchor="ctr"/>
          <a:lstStyle/>
          <a:p>
            <a:pPr marL="0" indent="0" algn="l">
              <a:lnSpc>
                <a:spcPts val="1614"/>
              </a:lnSpc>
              <a:buNone/>
            </a:pPr>
            <a:r>
              <a:rPr lang="en-US" sz="1076" b="1" kern="0" spc="-75" dirty="0">
                <a:solidFill>
                  <a:srgbClr val="000000"/>
                </a:solidFill>
                <a:latin typeface="Adelle Sans EXT Bold" pitchFamily="34" charset="0"/>
                <a:ea typeface="Adelle Sans EXT Bold" pitchFamily="34" charset="-122"/>
                <a:cs typeface="Adelle Sans EXT Bold" pitchFamily="34" charset="-120"/>
              </a:rPr>
              <a:t>Little House Garden</a:t>
            </a:r>
            <a:endParaRPr lang="en-US" sz="1076" dirty="0"/>
          </a:p>
        </p:txBody>
      </p:sp>
      <p:sp>
        <p:nvSpPr>
          <p:cNvPr id="7" name="Text 4"/>
          <p:cNvSpPr/>
          <p:nvPr/>
        </p:nvSpPr>
        <p:spPr>
          <a:xfrm>
            <a:off x="6724650" y="3252025"/>
            <a:ext cx="304800" cy="209550"/>
          </a:xfrm>
          <a:prstGeom prst="rect">
            <a:avLst/>
          </a:prstGeom>
          <a:noFill/>
          <a:ln/>
        </p:spPr>
        <p:txBody>
          <a:bodyPr wrap="square" lIns="0" tIns="0" rIns="0" bIns="0" rtlCol="0" anchor="t"/>
          <a:lstStyle/>
          <a:p>
            <a:pPr marL="0" indent="0" algn="l">
              <a:lnSpc>
                <a:spcPts val="1614"/>
              </a:lnSpc>
              <a:buNone/>
            </a:pPr>
            <a:r>
              <a:rPr lang="en-US" sz="1076" kern="0" spc="-75" dirty="0">
                <a:solidFill>
                  <a:srgbClr val="000000"/>
                </a:solidFill>
                <a:latin typeface="Adelle Sans EXT Regular" pitchFamily="34" charset="0"/>
                <a:ea typeface="Adelle Sans EXT Regular" pitchFamily="34" charset="-122"/>
                <a:cs typeface="Adelle Sans EXT Regular" pitchFamily="34" charset="-120"/>
              </a:rPr>
              <a:t>from</a:t>
            </a:r>
            <a:endParaRPr lang="en-US" sz="1076" dirty="0"/>
          </a:p>
        </p:txBody>
      </p:sp>
      <p:sp>
        <p:nvSpPr>
          <p:cNvPr id="8" name="Text 5"/>
          <p:cNvSpPr/>
          <p:nvPr/>
        </p:nvSpPr>
        <p:spPr>
          <a:xfrm>
            <a:off x="4686300" y="3491936"/>
            <a:ext cx="895350" cy="209550"/>
          </a:xfrm>
          <a:prstGeom prst="rect">
            <a:avLst/>
          </a:prstGeom>
          <a:noFill/>
          <a:ln/>
        </p:spPr>
        <p:txBody>
          <a:bodyPr wrap="square" lIns="0" tIns="0" rIns="0" bIns="0" rtlCol="0" anchor="t"/>
          <a:lstStyle/>
          <a:p>
            <a:pPr marL="0" indent="0" algn="l">
              <a:lnSpc>
                <a:spcPts val="1614"/>
              </a:lnSpc>
              <a:buNone/>
            </a:pPr>
            <a:r>
              <a:rPr lang="en-US" sz="1076" b="1" kern="0" spc="-75" dirty="0">
                <a:solidFill>
                  <a:srgbClr val="000000"/>
                </a:solidFill>
                <a:latin typeface="Adelle Sans EXT Bold" pitchFamily="34" charset="0"/>
                <a:ea typeface="Adelle Sans EXT Bold" pitchFamily="34" charset="-122"/>
                <a:cs typeface="Adelle Sans EXT Bold" pitchFamily="34" charset="-120"/>
              </a:rPr>
              <a:t>12:00 - 2:00 pm</a:t>
            </a:r>
            <a:endParaRPr lang="en-US" sz="1076" dirty="0"/>
          </a:p>
        </p:txBody>
      </p:sp>
      <p:sp>
        <p:nvSpPr>
          <p:cNvPr id="9" name="Text 6"/>
          <p:cNvSpPr/>
          <p:nvPr/>
        </p:nvSpPr>
        <p:spPr>
          <a:xfrm>
            <a:off x="5591175" y="3491936"/>
            <a:ext cx="180975" cy="209550"/>
          </a:xfrm>
          <a:prstGeom prst="rect">
            <a:avLst/>
          </a:prstGeom>
          <a:noFill/>
          <a:ln/>
        </p:spPr>
        <p:txBody>
          <a:bodyPr wrap="square" lIns="0" tIns="0" rIns="0" bIns="0" rtlCol="0" anchor="t"/>
          <a:lstStyle/>
          <a:p>
            <a:pPr marL="0" indent="0" algn="l">
              <a:lnSpc>
                <a:spcPts val="1614"/>
              </a:lnSpc>
              <a:buNone/>
            </a:pPr>
            <a:r>
              <a:rPr lang="en-US" sz="1076" kern="0" spc="-75" dirty="0">
                <a:solidFill>
                  <a:srgbClr val="000000"/>
                </a:solidFill>
                <a:latin typeface="Adelle Sans EXT Regular" pitchFamily="34" charset="0"/>
                <a:ea typeface="Adelle Sans EXT Regular" pitchFamily="34" charset="-122"/>
                <a:cs typeface="Adelle Sans EXT Regular" pitchFamily="34" charset="-120"/>
              </a:rPr>
              <a:t>on</a:t>
            </a:r>
            <a:endParaRPr lang="en-US" sz="1076" dirty="0"/>
          </a:p>
        </p:txBody>
      </p:sp>
      <p:sp>
        <p:nvSpPr>
          <p:cNvPr id="10" name="Text 7"/>
          <p:cNvSpPr/>
          <p:nvPr/>
        </p:nvSpPr>
        <p:spPr>
          <a:xfrm>
            <a:off x="5781675" y="3491936"/>
            <a:ext cx="1343025" cy="209550"/>
          </a:xfrm>
          <a:prstGeom prst="rect">
            <a:avLst/>
          </a:prstGeom>
          <a:noFill/>
          <a:ln/>
        </p:spPr>
        <p:txBody>
          <a:bodyPr wrap="square" lIns="0" tIns="0" rIns="0" bIns="0" rtlCol="0" anchor="t"/>
          <a:lstStyle/>
          <a:p>
            <a:pPr marL="0" indent="0" algn="l">
              <a:lnSpc>
                <a:spcPts val="1614"/>
              </a:lnSpc>
              <a:buNone/>
            </a:pPr>
            <a:r>
              <a:rPr lang="en-US" sz="1076" b="1" kern="0" spc="-75" dirty="0">
                <a:solidFill>
                  <a:srgbClr val="000000"/>
                </a:solidFill>
                <a:latin typeface="Adelle Sans EXT Bold" pitchFamily="34" charset="0"/>
                <a:ea typeface="Adelle Sans EXT Bold" pitchFamily="34" charset="-122"/>
                <a:cs typeface="Adelle Sans EXT Bold" pitchFamily="34" charset="-120"/>
              </a:rPr>
              <a:t>Tuesdays &amp; Thursdays</a:t>
            </a:r>
            <a:endParaRPr lang="en-US" sz="1076" dirty="0"/>
          </a:p>
        </p:txBody>
      </p:sp>
      <p:sp>
        <p:nvSpPr>
          <p:cNvPr id="11" name="Text 8"/>
          <p:cNvSpPr/>
          <p:nvPr/>
        </p:nvSpPr>
        <p:spPr>
          <a:xfrm>
            <a:off x="7886700" y="3010644"/>
            <a:ext cx="790575" cy="314325"/>
          </a:xfrm>
          <a:prstGeom prst="rect">
            <a:avLst/>
          </a:prstGeom>
          <a:noFill/>
          <a:ln/>
        </p:spPr>
        <p:txBody>
          <a:bodyPr wrap="square" lIns="0" tIns="0" rIns="0" bIns="0" rtlCol="0" anchor="t"/>
          <a:lstStyle/>
          <a:p>
            <a:pPr marL="0" indent="0" algn="l">
              <a:lnSpc>
                <a:spcPts val="2489"/>
              </a:lnSpc>
              <a:buNone/>
            </a:pPr>
            <a:r>
              <a:rPr lang="en-US" sz="1660" b="1" kern="0" spc="-75" dirty="0">
                <a:solidFill>
                  <a:srgbClr val="000000"/>
                </a:solidFill>
                <a:latin typeface="Adelle Sans EXT Bold" pitchFamily="34" charset="0"/>
                <a:ea typeface="Adelle Sans EXT Bold" pitchFamily="34" charset="-122"/>
                <a:cs typeface="Adelle Sans EXT Bold" pitchFamily="34" charset="-120"/>
              </a:rPr>
              <a:t>Settings</a:t>
            </a:r>
            <a:endParaRPr lang="en-US" sz="1660" dirty="0"/>
          </a:p>
        </p:txBody>
      </p:sp>
      <p:sp>
        <p:nvSpPr>
          <p:cNvPr id="12" name="Text 9"/>
          <p:cNvSpPr/>
          <p:nvPr/>
        </p:nvSpPr>
        <p:spPr>
          <a:xfrm>
            <a:off x="7886700" y="3595948"/>
            <a:ext cx="914400" cy="180975"/>
          </a:xfrm>
          <a:prstGeom prst="rect">
            <a:avLst/>
          </a:prstGeom>
          <a:noFill/>
          <a:ln/>
        </p:spPr>
        <p:txBody>
          <a:bodyPr wrap="square" lIns="0" tIns="0" rIns="0" bIns="0" rtlCol="0" anchor="t"/>
          <a:lstStyle/>
          <a:p>
            <a:pPr marL="0" indent="0" algn="l">
              <a:lnSpc>
                <a:spcPts val="1422"/>
              </a:lnSpc>
              <a:spcAft>
                <a:spcPts val="948"/>
              </a:spcAft>
              <a:buNone/>
            </a:pPr>
            <a:r>
              <a:rPr lang="en-US" sz="948" b="1" dirty="0">
                <a:solidFill>
                  <a:srgbClr val="000000"/>
                </a:solidFill>
                <a:latin typeface="Adelle Sans EXT Bold" pitchFamily="34" charset="0"/>
                <a:ea typeface="Adelle Sans EXT Bold" pitchFamily="34" charset="-122"/>
                <a:cs typeface="Adelle Sans EXT Bold" pitchFamily="34" charset="-120"/>
              </a:rPr>
              <a:t>Garden Settings</a:t>
            </a:r>
            <a:endParaRPr lang="en-US" sz="948" dirty="0"/>
          </a:p>
        </p:txBody>
      </p:sp>
      <p:sp>
        <p:nvSpPr>
          <p:cNvPr id="13" name="Text 10"/>
          <p:cNvSpPr/>
          <p:nvPr/>
        </p:nvSpPr>
        <p:spPr>
          <a:xfrm>
            <a:off x="7886700" y="4017801"/>
            <a:ext cx="981075" cy="180975"/>
          </a:xfrm>
          <a:prstGeom prst="rect">
            <a:avLst/>
          </a:prstGeom>
          <a:noFill/>
          <a:ln/>
        </p:spPr>
        <p:txBody>
          <a:bodyPr wrap="square" lIns="0" tIns="0" rIns="0" bIns="0" rtlCol="0" anchor="t"/>
          <a:lstStyle/>
          <a:p>
            <a:pPr marL="0" indent="0" algn="l">
              <a:lnSpc>
                <a:spcPts val="1422"/>
              </a:lnSpc>
              <a:spcAft>
                <a:spcPts val="948"/>
              </a:spcAft>
              <a:buNone/>
            </a:pPr>
            <a:r>
              <a:rPr lang="en-US" sz="948" b="1" dirty="0">
                <a:solidFill>
                  <a:srgbClr val="000000"/>
                </a:solidFill>
                <a:latin typeface="Adelle Sans EXT Bold" pitchFamily="34" charset="0"/>
                <a:ea typeface="Adelle Sans EXT Bold" pitchFamily="34" charset="-122"/>
                <a:cs typeface="Adelle Sans EXT Bold" pitchFamily="34" charset="-120"/>
              </a:rPr>
              <a:t>Account Settings</a:t>
            </a:r>
            <a:endParaRPr lang="en-US" sz="948" dirty="0"/>
          </a:p>
        </p:txBody>
      </p:sp>
      <p:sp>
        <p:nvSpPr>
          <p:cNvPr id="14" name="Text 11"/>
          <p:cNvSpPr/>
          <p:nvPr/>
        </p:nvSpPr>
        <p:spPr>
          <a:xfrm>
            <a:off x="7915275" y="2370311"/>
            <a:ext cx="425526" cy="150546"/>
          </a:xfrm>
          <a:prstGeom prst="rect">
            <a:avLst/>
          </a:prstGeom>
          <a:noFill/>
          <a:ln/>
        </p:spPr>
        <p:txBody>
          <a:bodyPr wrap="square" lIns="0" tIns="0" rIns="0" bIns="0" rtlCol="0" anchor="t"/>
          <a:lstStyle/>
          <a:p>
            <a:pPr marL="0" indent="0" algn="ctr">
              <a:lnSpc>
                <a:spcPts val="1304"/>
              </a:lnSpc>
              <a:buNone/>
            </a:pPr>
            <a:r>
              <a:rPr lang="en-US" sz="1008" b="1" kern="0" spc="-24" dirty="0">
                <a:solidFill>
                  <a:srgbClr val="000000"/>
                </a:solidFill>
                <a:latin typeface="Maison Neue Bold" pitchFamily="34" charset="0"/>
                <a:ea typeface="Maison Neue Bold" pitchFamily="34" charset="-122"/>
                <a:cs typeface="Maison Neue Bold" pitchFamily="34" charset="-120"/>
              </a:rPr>
              <a:t>9:41</a:t>
            </a:r>
            <a:endParaRPr lang="en-US" sz="1008" dirty="0"/>
          </a:p>
        </p:txBody>
      </p:sp>
      <p:sp>
        <p:nvSpPr>
          <p:cNvPr id="15" name="Text 12"/>
          <p:cNvSpPr/>
          <p:nvPr/>
        </p:nvSpPr>
        <p:spPr>
          <a:xfrm>
            <a:off x="11077575" y="3010644"/>
            <a:ext cx="1514475" cy="314325"/>
          </a:xfrm>
          <a:prstGeom prst="rect">
            <a:avLst/>
          </a:prstGeom>
          <a:noFill/>
          <a:ln/>
        </p:spPr>
        <p:txBody>
          <a:bodyPr wrap="square" lIns="0" tIns="0" rIns="0" bIns="0" rtlCol="0" anchor="t"/>
          <a:lstStyle/>
          <a:p>
            <a:pPr marL="0" indent="0" algn="l">
              <a:lnSpc>
                <a:spcPts val="2489"/>
              </a:lnSpc>
              <a:buNone/>
            </a:pPr>
            <a:r>
              <a:rPr lang="en-US" sz="1660" b="1" kern="0" spc="-75" dirty="0">
                <a:solidFill>
                  <a:srgbClr val="000000"/>
                </a:solidFill>
                <a:latin typeface="Adelle Sans EXT Bold" pitchFamily="34" charset="0"/>
                <a:ea typeface="Adelle Sans EXT Bold" pitchFamily="34" charset="-122"/>
                <a:cs typeface="Adelle Sans EXT Bold" pitchFamily="34" charset="-120"/>
              </a:rPr>
              <a:t>Garden Settings</a:t>
            </a:r>
            <a:endParaRPr lang="en-US" sz="1660" dirty="0"/>
          </a:p>
        </p:txBody>
      </p:sp>
      <p:sp>
        <p:nvSpPr>
          <p:cNvPr id="16" name="Text 13"/>
          <p:cNvSpPr/>
          <p:nvPr/>
        </p:nvSpPr>
        <p:spPr>
          <a:xfrm>
            <a:off x="11077575" y="3595948"/>
            <a:ext cx="342900" cy="180975"/>
          </a:xfrm>
          <a:prstGeom prst="rect">
            <a:avLst/>
          </a:prstGeom>
          <a:noFill/>
          <a:ln/>
        </p:spPr>
        <p:txBody>
          <a:bodyPr wrap="square" lIns="0" tIns="0" rIns="0" bIns="0" rtlCol="0" anchor="t"/>
          <a:lstStyle/>
          <a:p>
            <a:pPr marL="0" indent="0" algn="l">
              <a:lnSpc>
                <a:spcPts val="1125"/>
              </a:lnSpc>
              <a:buNone/>
            </a:pPr>
            <a:r>
              <a:rPr lang="en-US" sz="948" b="1" kern="0" spc="-75" dirty="0">
                <a:solidFill>
                  <a:srgbClr val="000000"/>
                </a:solidFill>
                <a:latin typeface="Adelle Sans EXT Bold" pitchFamily="34" charset="0"/>
                <a:ea typeface="Adelle Sans EXT Bold" pitchFamily="34" charset="-122"/>
                <a:cs typeface="Adelle Sans EXT Bold" pitchFamily="34" charset="-120"/>
              </a:rPr>
              <a:t>Name</a:t>
            </a:r>
            <a:endParaRPr lang="en-US" sz="948" dirty="0"/>
          </a:p>
        </p:txBody>
      </p:sp>
      <p:sp>
        <p:nvSpPr>
          <p:cNvPr id="17" name="Text 14"/>
          <p:cNvSpPr/>
          <p:nvPr/>
        </p:nvSpPr>
        <p:spPr>
          <a:xfrm>
            <a:off x="11258550" y="3972632"/>
            <a:ext cx="1066800" cy="180975"/>
          </a:xfrm>
          <a:prstGeom prst="rect">
            <a:avLst/>
          </a:prstGeom>
          <a:noFill/>
          <a:ln/>
        </p:spPr>
        <p:txBody>
          <a:bodyPr wrap="square" lIns="0" tIns="0" rIns="0" bIns="0" rtlCol="0" anchor="t"/>
          <a:lstStyle/>
          <a:p>
            <a:pPr marL="0" indent="0" algn="l">
              <a:lnSpc>
                <a:spcPts val="1422"/>
              </a:lnSpc>
              <a:buNone/>
            </a:pPr>
            <a:r>
              <a:rPr lang="en-US" sz="948" kern="0" spc="-75" dirty="0">
                <a:solidFill>
                  <a:srgbClr val="000000"/>
                </a:solidFill>
                <a:latin typeface="Adelle Sans EXT Semibold" pitchFamily="34" charset="0"/>
                <a:ea typeface="Adelle Sans EXT Semibold" pitchFamily="34" charset="-122"/>
                <a:cs typeface="Adelle Sans EXT Semibold" pitchFamily="34" charset="-120"/>
              </a:rPr>
              <a:t>Menlo Park Planters</a:t>
            </a:r>
            <a:endParaRPr lang="en-US" sz="948" dirty="0"/>
          </a:p>
        </p:txBody>
      </p:sp>
      <p:sp>
        <p:nvSpPr>
          <p:cNvPr id="18" name="Text 15"/>
          <p:cNvSpPr/>
          <p:nvPr/>
        </p:nvSpPr>
        <p:spPr>
          <a:xfrm>
            <a:off x="11077575" y="4469755"/>
            <a:ext cx="619125" cy="180975"/>
          </a:xfrm>
          <a:prstGeom prst="rect">
            <a:avLst/>
          </a:prstGeom>
          <a:noFill/>
          <a:ln/>
        </p:spPr>
        <p:txBody>
          <a:bodyPr wrap="square" lIns="0" tIns="0" rIns="0" bIns="0" rtlCol="0" anchor="t"/>
          <a:lstStyle/>
          <a:p>
            <a:pPr marL="0" indent="0" algn="l">
              <a:lnSpc>
                <a:spcPts val="1125"/>
              </a:lnSpc>
              <a:buNone/>
            </a:pPr>
            <a:r>
              <a:rPr lang="en-US" sz="948" b="1" kern="0" spc="-75" dirty="0">
                <a:solidFill>
                  <a:srgbClr val="000000"/>
                </a:solidFill>
                <a:latin typeface="Adelle Sans EXT Bold" pitchFamily="34" charset="0"/>
                <a:ea typeface="Adelle Sans EXT Bold" pitchFamily="34" charset="-122"/>
                <a:cs typeface="Adelle Sans EXT Bold" pitchFamily="34" charset="-120"/>
              </a:rPr>
              <a:t>Invite word</a:t>
            </a:r>
            <a:endParaRPr lang="en-US" sz="948" dirty="0"/>
          </a:p>
        </p:txBody>
      </p:sp>
      <p:sp>
        <p:nvSpPr>
          <p:cNvPr id="19" name="Text 16"/>
          <p:cNvSpPr/>
          <p:nvPr/>
        </p:nvSpPr>
        <p:spPr>
          <a:xfrm>
            <a:off x="11449050" y="4846439"/>
            <a:ext cx="400050" cy="180975"/>
          </a:xfrm>
          <a:prstGeom prst="rect">
            <a:avLst/>
          </a:prstGeom>
          <a:noFill/>
          <a:ln/>
        </p:spPr>
        <p:txBody>
          <a:bodyPr wrap="square" lIns="0" tIns="0" rIns="0" bIns="0" rtlCol="0" anchor="t"/>
          <a:lstStyle/>
          <a:p>
            <a:pPr marL="0" indent="0" algn="l">
              <a:lnSpc>
                <a:spcPts val="1422"/>
              </a:lnSpc>
              <a:buNone/>
            </a:pPr>
            <a:r>
              <a:rPr lang="en-US" sz="948" kern="0" spc="-75" dirty="0">
                <a:solidFill>
                  <a:srgbClr val="000000"/>
                </a:solidFill>
                <a:latin typeface="Adelle Sans EXT Semibold" pitchFamily="34" charset="0"/>
                <a:ea typeface="Adelle Sans EXT Semibold" pitchFamily="34" charset="-122"/>
                <a:cs typeface="Adelle Sans EXT Semibold" pitchFamily="34" charset="-120"/>
              </a:rPr>
              <a:t>parsely</a:t>
            </a:r>
            <a:endParaRPr lang="en-US" sz="948" dirty="0"/>
          </a:p>
        </p:txBody>
      </p:sp>
      <p:sp>
        <p:nvSpPr>
          <p:cNvPr id="20" name="Text 17"/>
          <p:cNvSpPr/>
          <p:nvPr/>
        </p:nvSpPr>
        <p:spPr>
          <a:xfrm>
            <a:off x="11077575" y="5343562"/>
            <a:ext cx="885825" cy="180975"/>
          </a:xfrm>
          <a:prstGeom prst="rect">
            <a:avLst/>
          </a:prstGeom>
          <a:noFill/>
          <a:ln/>
        </p:spPr>
        <p:txBody>
          <a:bodyPr wrap="square" lIns="0" tIns="0" rIns="0" bIns="0" rtlCol="0" anchor="t"/>
          <a:lstStyle/>
          <a:p>
            <a:pPr marL="0" indent="0" algn="l">
              <a:lnSpc>
                <a:spcPts val="1125"/>
              </a:lnSpc>
              <a:buNone/>
            </a:pPr>
            <a:r>
              <a:rPr lang="en-US" sz="948" b="1" kern="0" spc="-75" dirty="0">
                <a:solidFill>
                  <a:srgbClr val="000000"/>
                </a:solidFill>
                <a:latin typeface="Adelle Sans EXT Bold" pitchFamily="34" charset="0"/>
                <a:ea typeface="Adelle Sans EXT Bold" pitchFamily="34" charset="-122"/>
                <a:cs typeface="Adelle Sans EXT Bold" pitchFamily="34" charset="-120"/>
              </a:rPr>
              <a:t>Group Members</a:t>
            </a:r>
            <a:endParaRPr lang="en-US" sz="948" dirty="0"/>
          </a:p>
        </p:txBody>
      </p:sp>
      <p:sp>
        <p:nvSpPr>
          <p:cNvPr id="21" name="Text 18"/>
          <p:cNvSpPr/>
          <p:nvPr/>
        </p:nvSpPr>
        <p:spPr>
          <a:xfrm>
            <a:off x="11410950" y="5775015"/>
            <a:ext cx="180975" cy="123825"/>
          </a:xfrm>
          <a:prstGeom prst="rect">
            <a:avLst/>
          </a:prstGeom>
          <a:noFill/>
          <a:ln/>
        </p:spPr>
        <p:txBody>
          <a:bodyPr wrap="square" lIns="0" tIns="0" rIns="0" bIns="0" rtlCol="0" anchor="t"/>
          <a:lstStyle/>
          <a:p>
            <a:pPr marL="0" indent="0" algn="ctr">
              <a:lnSpc>
                <a:spcPts val="975"/>
              </a:lnSpc>
              <a:buNone/>
            </a:pPr>
            <a:r>
              <a:rPr lang="en-US" sz="830" kern="0" spc="-75" dirty="0">
                <a:solidFill>
                  <a:srgbClr val="000000"/>
                </a:solidFill>
                <a:latin typeface="Inter Medium" pitchFamily="34" charset="0"/>
                <a:ea typeface="Inter Medium" pitchFamily="34" charset="-122"/>
                <a:cs typeface="Inter Medium" pitchFamily="34" charset="-120"/>
              </a:rPr>
              <a:t>Me</a:t>
            </a:r>
            <a:endParaRPr lang="en-US" sz="830" dirty="0"/>
          </a:p>
        </p:txBody>
      </p:sp>
      <p:sp>
        <p:nvSpPr>
          <p:cNvPr id="22" name="Text 19"/>
          <p:cNvSpPr/>
          <p:nvPr/>
        </p:nvSpPr>
        <p:spPr>
          <a:xfrm>
            <a:off x="13087350" y="5746440"/>
            <a:ext cx="542925" cy="180975"/>
          </a:xfrm>
          <a:prstGeom prst="rect">
            <a:avLst/>
          </a:prstGeom>
          <a:noFill/>
          <a:ln/>
        </p:spPr>
        <p:txBody>
          <a:bodyPr wrap="square" lIns="0" tIns="0" rIns="0" bIns="0" rtlCol="0" anchor="t"/>
          <a:lstStyle/>
          <a:p>
            <a:pPr marL="0" indent="0" algn="l">
              <a:lnSpc>
                <a:spcPts val="1422"/>
              </a:lnSpc>
              <a:spcAft>
                <a:spcPts val="948"/>
              </a:spcAft>
              <a:buNone/>
            </a:pPr>
            <a:r>
              <a:rPr lang="en-US" sz="711" dirty="0">
                <a:solidFill>
                  <a:srgbClr val="FF0000"/>
                </a:solidFill>
                <a:latin typeface="Adelle Sans EXT Regular" pitchFamily="34" charset="0"/>
                <a:ea typeface="Adelle Sans EXT Regular" pitchFamily="34" charset="-122"/>
                <a:cs typeface="Adelle Sans EXT Regular" pitchFamily="34" charset="-120"/>
              </a:rPr>
              <a:t>Leave  group</a:t>
            </a:r>
            <a:endParaRPr lang="en-US" sz="711" dirty="0"/>
          </a:p>
        </p:txBody>
      </p:sp>
      <p:sp>
        <p:nvSpPr>
          <p:cNvPr id="23" name="Text 20"/>
          <p:cNvSpPr/>
          <p:nvPr/>
        </p:nvSpPr>
        <p:spPr>
          <a:xfrm>
            <a:off x="11410950" y="6128798"/>
            <a:ext cx="600075" cy="123825"/>
          </a:xfrm>
          <a:prstGeom prst="rect">
            <a:avLst/>
          </a:prstGeom>
          <a:noFill/>
          <a:ln/>
        </p:spPr>
        <p:txBody>
          <a:bodyPr wrap="square" lIns="0" tIns="0" rIns="0" bIns="0" rtlCol="0" anchor="t"/>
          <a:lstStyle/>
          <a:p>
            <a:pPr marL="0" indent="0" algn="ctr">
              <a:lnSpc>
                <a:spcPts val="975"/>
              </a:lnSpc>
              <a:buNone/>
            </a:pPr>
            <a:r>
              <a:rPr lang="en-US" sz="830" kern="0" spc="-75" dirty="0">
                <a:solidFill>
                  <a:srgbClr val="000000"/>
                </a:solidFill>
                <a:latin typeface="Inter Medium" pitchFamily="34" charset="0"/>
                <a:ea typeface="Inter Medium" pitchFamily="34" charset="-122"/>
                <a:cs typeface="Inter Medium" pitchFamily="34" charset="-120"/>
              </a:rPr>
              <a:t>Marie Smith</a:t>
            </a:r>
            <a:endParaRPr lang="en-US" sz="830" dirty="0"/>
          </a:p>
        </p:txBody>
      </p:sp>
      <p:sp>
        <p:nvSpPr>
          <p:cNvPr id="24" name="Text 21"/>
          <p:cNvSpPr/>
          <p:nvPr/>
        </p:nvSpPr>
        <p:spPr>
          <a:xfrm>
            <a:off x="13277850" y="6100223"/>
            <a:ext cx="352425" cy="180975"/>
          </a:xfrm>
          <a:prstGeom prst="rect">
            <a:avLst/>
          </a:prstGeom>
          <a:noFill/>
          <a:ln/>
        </p:spPr>
        <p:txBody>
          <a:bodyPr wrap="square" lIns="0" tIns="0" rIns="0" bIns="0" rtlCol="0" anchor="t"/>
          <a:lstStyle/>
          <a:p>
            <a:pPr marL="0" indent="0" algn="l">
              <a:lnSpc>
                <a:spcPts val="1422"/>
              </a:lnSpc>
              <a:spcAft>
                <a:spcPts val="948"/>
              </a:spcAft>
              <a:buNone/>
            </a:pPr>
            <a:r>
              <a:rPr lang="en-US" sz="711" dirty="0">
                <a:solidFill>
                  <a:srgbClr val="FF0000"/>
                </a:solidFill>
                <a:latin typeface="Adelle Sans EXT Regular" pitchFamily="34" charset="0"/>
                <a:ea typeface="Adelle Sans EXT Regular" pitchFamily="34" charset="-122"/>
                <a:cs typeface="Adelle Sans EXT Regular" pitchFamily="34" charset="-120"/>
              </a:rPr>
              <a:t>Remove</a:t>
            </a:r>
            <a:endParaRPr lang="en-US" sz="711" dirty="0"/>
          </a:p>
        </p:txBody>
      </p:sp>
      <p:sp>
        <p:nvSpPr>
          <p:cNvPr id="25" name="Text 22"/>
          <p:cNvSpPr/>
          <p:nvPr/>
        </p:nvSpPr>
        <p:spPr>
          <a:xfrm>
            <a:off x="11410950" y="6482581"/>
            <a:ext cx="676275" cy="123825"/>
          </a:xfrm>
          <a:prstGeom prst="rect">
            <a:avLst/>
          </a:prstGeom>
          <a:noFill/>
          <a:ln/>
        </p:spPr>
        <p:txBody>
          <a:bodyPr wrap="square" lIns="0" tIns="0" rIns="0" bIns="0" rtlCol="0" anchor="t"/>
          <a:lstStyle/>
          <a:p>
            <a:pPr marL="0" indent="0" algn="ctr">
              <a:lnSpc>
                <a:spcPts val="975"/>
              </a:lnSpc>
              <a:buNone/>
            </a:pPr>
            <a:r>
              <a:rPr lang="en-US" sz="830" kern="0" spc="-75" dirty="0">
                <a:solidFill>
                  <a:srgbClr val="000000"/>
                </a:solidFill>
                <a:latin typeface="Inter Medium" pitchFamily="34" charset="0"/>
                <a:ea typeface="Inter Medium" pitchFamily="34" charset="-122"/>
                <a:cs typeface="Inter Medium" pitchFamily="34" charset="-120"/>
              </a:rPr>
              <a:t>Joe McFalton</a:t>
            </a:r>
            <a:endParaRPr lang="en-US" sz="830" dirty="0"/>
          </a:p>
        </p:txBody>
      </p:sp>
      <p:sp>
        <p:nvSpPr>
          <p:cNvPr id="26" name="Text 23"/>
          <p:cNvSpPr/>
          <p:nvPr/>
        </p:nvSpPr>
        <p:spPr>
          <a:xfrm>
            <a:off x="13277850" y="6454006"/>
            <a:ext cx="352425" cy="180975"/>
          </a:xfrm>
          <a:prstGeom prst="rect">
            <a:avLst/>
          </a:prstGeom>
          <a:noFill/>
          <a:ln/>
        </p:spPr>
        <p:txBody>
          <a:bodyPr wrap="square" lIns="0" tIns="0" rIns="0" bIns="0" rtlCol="0" anchor="t"/>
          <a:lstStyle/>
          <a:p>
            <a:pPr marL="0" indent="0" algn="l">
              <a:lnSpc>
                <a:spcPts val="1422"/>
              </a:lnSpc>
              <a:spcAft>
                <a:spcPts val="948"/>
              </a:spcAft>
              <a:buNone/>
            </a:pPr>
            <a:r>
              <a:rPr lang="en-US" sz="711" dirty="0">
                <a:solidFill>
                  <a:srgbClr val="FF0000"/>
                </a:solidFill>
                <a:latin typeface="Adelle Sans EXT Regular" pitchFamily="34" charset="0"/>
                <a:ea typeface="Adelle Sans EXT Regular" pitchFamily="34" charset="-122"/>
                <a:cs typeface="Adelle Sans EXT Regular" pitchFamily="34" charset="-120"/>
              </a:rPr>
              <a:t>Remove</a:t>
            </a:r>
            <a:endParaRPr lang="en-US" sz="711" dirty="0"/>
          </a:p>
        </p:txBody>
      </p:sp>
      <p:sp>
        <p:nvSpPr>
          <p:cNvPr id="27" name="Text 24"/>
          <p:cNvSpPr/>
          <p:nvPr/>
        </p:nvSpPr>
        <p:spPr>
          <a:xfrm>
            <a:off x="11410950" y="6817314"/>
            <a:ext cx="666750" cy="161925"/>
          </a:xfrm>
          <a:prstGeom prst="rect">
            <a:avLst/>
          </a:prstGeom>
          <a:noFill/>
          <a:ln/>
        </p:spPr>
        <p:txBody>
          <a:bodyPr wrap="square" lIns="0" tIns="0" rIns="0" bIns="0" rtlCol="0" anchor="t"/>
          <a:lstStyle/>
          <a:p>
            <a:pPr marL="0" indent="0" algn="ctr">
              <a:lnSpc>
                <a:spcPts val="975"/>
              </a:lnSpc>
              <a:buNone/>
            </a:pPr>
            <a:r>
              <a:rPr lang="en-US" sz="830" kern="0" spc="-75" dirty="0">
                <a:solidFill>
                  <a:srgbClr val="000000"/>
                </a:solidFill>
                <a:latin typeface="Adelle Sans EXT Semibold" pitchFamily="34" charset="0"/>
                <a:ea typeface="Adelle Sans EXT Semibold" pitchFamily="34" charset="-122"/>
                <a:cs typeface="Adelle Sans EXT Semibold" pitchFamily="34" charset="-120"/>
              </a:rPr>
              <a:t>Nancy Ennissi</a:t>
            </a:r>
            <a:endParaRPr lang="en-US" sz="830" dirty="0"/>
          </a:p>
        </p:txBody>
      </p:sp>
      <p:sp>
        <p:nvSpPr>
          <p:cNvPr id="28" name="Text 25"/>
          <p:cNvSpPr/>
          <p:nvPr/>
        </p:nvSpPr>
        <p:spPr>
          <a:xfrm>
            <a:off x="13277850" y="6807789"/>
            <a:ext cx="352425" cy="180975"/>
          </a:xfrm>
          <a:prstGeom prst="rect">
            <a:avLst/>
          </a:prstGeom>
          <a:noFill/>
          <a:ln/>
        </p:spPr>
        <p:txBody>
          <a:bodyPr wrap="square" lIns="0" tIns="0" rIns="0" bIns="0" rtlCol="0" anchor="t"/>
          <a:lstStyle/>
          <a:p>
            <a:pPr marL="0" indent="0" algn="l">
              <a:lnSpc>
                <a:spcPts val="1422"/>
              </a:lnSpc>
              <a:spcAft>
                <a:spcPts val="948"/>
              </a:spcAft>
              <a:buNone/>
            </a:pPr>
            <a:r>
              <a:rPr lang="en-US" sz="711" dirty="0">
                <a:solidFill>
                  <a:srgbClr val="FF0000"/>
                </a:solidFill>
                <a:latin typeface="Adelle Sans EXT Regular" pitchFamily="34" charset="0"/>
                <a:ea typeface="Adelle Sans EXT Regular" pitchFamily="34" charset="-122"/>
                <a:cs typeface="Adelle Sans EXT Regular" pitchFamily="34" charset="-120"/>
              </a:rPr>
              <a:t>Remove</a:t>
            </a:r>
            <a:endParaRPr lang="en-US" sz="711" dirty="0"/>
          </a:p>
        </p:txBody>
      </p:sp>
      <p:sp>
        <p:nvSpPr>
          <p:cNvPr id="29" name="Text 26"/>
          <p:cNvSpPr/>
          <p:nvPr/>
        </p:nvSpPr>
        <p:spPr>
          <a:xfrm>
            <a:off x="11934825" y="7293490"/>
            <a:ext cx="1114425" cy="180975"/>
          </a:xfrm>
          <a:prstGeom prst="rect">
            <a:avLst/>
          </a:prstGeom>
          <a:noFill/>
          <a:ln/>
        </p:spPr>
        <p:txBody>
          <a:bodyPr wrap="square" lIns="0" tIns="0" rIns="0" bIns="0" rtlCol="0" anchor="t"/>
          <a:lstStyle/>
          <a:p>
            <a:pPr marL="0" indent="0" algn="l">
              <a:lnSpc>
                <a:spcPts val="1125"/>
              </a:lnSpc>
              <a:buNone/>
            </a:pPr>
            <a:r>
              <a:rPr lang="en-US" sz="948" b="1" kern="0" spc="-75" dirty="0">
                <a:solidFill>
                  <a:srgbClr val="000000"/>
                </a:solidFill>
                <a:latin typeface="Adelle Sans EXT Bold" pitchFamily="34" charset="0"/>
                <a:ea typeface="Adelle Sans EXT Bold" pitchFamily="34" charset="-122"/>
                <a:cs typeface="Adelle Sans EXT Bold" pitchFamily="34" charset="-120"/>
              </a:rPr>
              <a:t>Invite group member</a:t>
            </a:r>
            <a:endParaRPr lang="en-US" sz="948" dirty="0"/>
          </a:p>
        </p:txBody>
      </p:sp>
      <p:sp>
        <p:nvSpPr>
          <p:cNvPr id="30" name="Text 27"/>
          <p:cNvSpPr/>
          <p:nvPr/>
        </p:nvSpPr>
        <p:spPr>
          <a:xfrm>
            <a:off x="11106150" y="2370311"/>
            <a:ext cx="425526" cy="150546"/>
          </a:xfrm>
          <a:prstGeom prst="rect">
            <a:avLst/>
          </a:prstGeom>
          <a:noFill/>
          <a:ln/>
        </p:spPr>
        <p:txBody>
          <a:bodyPr wrap="square" lIns="0" tIns="0" rIns="0" bIns="0" rtlCol="0" anchor="t"/>
          <a:lstStyle/>
          <a:p>
            <a:pPr marL="0" indent="0" algn="ctr">
              <a:lnSpc>
                <a:spcPts val="1304"/>
              </a:lnSpc>
              <a:buNone/>
            </a:pPr>
            <a:r>
              <a:rPr lang="en-US" sz="1008" b="1" kern="0" spc="-24" dirty="0">
                <a:solidFill>
                  <a:srgbClr val="000000"/>
                </a:solidFill>
                <a:latin typeface="Maison Neue Bold" pitchFamily="34" charset="0"/>
                <a:ea typeface="Maison Neue Bold" pitchFamily="34" charset="-122"/>
                <a:cs typeface="Maison Neue Bold" pitchFamily="34" charset="-120"/>
              </a:rPr>
              <a:t>9:41</a:t>
            </a:r>
            <a:endParaRPr lang="en-US" sz="1008" dirty="0"/>
          </a:p>
        </p:txBody>
      </p:sp>
      <p:sp>
        <p:nvSpPr>
          <p:cNvPr id="31" name="Text 28"/>
          <p:cNvSpPr/>
          <p:nvPr/>
        </p:nvSpPr>
        <p:spPr>
          <a:xfrm>
            <a:off x="14268450" y="3010644"/>
            <a:ext cx="1619250" cy="314325"/>
          </a:xfrm>
          <a:prstGeom prst="rect">
            <a:avLst/>
          </a:prstGeom>
          <a:noFill/>
          <a:ln/>
        </p:spPr>
        <p:txBody>
          <a:bodyPr wrap="square" lIns="0" tIns="0" rIns="0" bIns="0" rtlCol="0" anchor="t"/>
          <a:lstStyle/>
          <a:p>
            <a:pPr marL="0" indent="0" algn="l">
              <a:lnSpc>
                <a:spcPts val="2489"/>
              </a:lnSpc>
              <a:buNone/>
            </a:pPr>
            <a:r>
              <a:rPr lang="en-US" sz="1660" b="1" kern="0" spc="-75" dirty="0">
                <a:solidFill>
                  <a:srgbClr val="000000"/>
                </a:solidFill>
                <a:latin typeface="Adelle Sans EXT Bold" pitchFamily="34" charset="0"/>
                <a:ea typeface="Adelle Sans EXT Bold" pitchFamily="34" charset="-122"/>
                <a:cs typeface="Adelle Sans EXT Bold" pitchFamily="34" charset="-120"/>
              </a:rPr>
              <a:t>Account Settings</a:t>
            </a:r>
            <a:endParaRPr lang="en-US" sz="1660" dirty="0"/>
          </a:p>
        </p:txBody>
      </p:sp>
      <p:sp>
        <p:nvSpPr>
          <p:cNvPr id="32" name="Text 29"/>
          <p:cNvSpPr/>
          <p:nvPr/>
        </p:nvSpPr>
        <p:spPr>
          <a:xfrm>
            <a:off x="14268450" y="3595948"/>
            <a:ext cx="581025" cy="180975"/>
          </a:xfrm>
          <a:prstGeom prst="rect">
            <a:avLst/>
          </a:prstGeom>
          <a:noFill/>
          <a:ln/>
        </p:spPr>
        <p:txBody>
          <a:bodyPr wrap="square" lIns="0" tIns="0" rIns="0" bIns="0" rtlCol="0" anchor="t"/>
          <a:lstStyle/>
          <a:p>
            <a:pPr marL="0" indent="0" algn="l">
              <a:lnSpc>
                <a:spcPts val="1125"/>
              </a:lnSpc>
              <a:buNone/>
            </a:pPr>
            <a:r>
              <a:rPr lang="en-US" sz="948" b="1" kern="0" spc="-75" dirty="0">
                <a:solidFill>
                  <a:srgbClr val="000000"/>
                </a:solidFill>
                <a:latin typeface="Adelle Sans EXT Bold" pitchFamily="34" charset="0"/>
                <a:ea typeface="Adelle Sans EXT Bold" pitchFamily="34" charset="-122"/>
                <a:cs typeface="Adelle Sans EXT Bold" pitchFamily="34" charset="-120"/>
              </a:rPr>
              <a:t>First name</a:t>
            </a:r>
            <a:endParaRPr lang="en-US" sz="948" dirty="0"/>
          </a:p>
        </p:txBody>
      </p:sp>
      <p:sp>
        <p:nvSpPr>
          <p:cNvPr id="33" name="Text 30"/>
          <p:cNvSpPr/>
          <p:nvPr/>
        </p:nvSpPr>
        <p:spPr>
          <a:xfrm>
            <a:off x="14439900" y="3972632"/>
            <a:ext cx="561975" cy="180975"/>
          </a:xfrm>
          <a:prstGeom prst="rect">
            <a:avLst/>
          </a:prstGeom>
          <a:noFill/>
          <a:ln/>
        </p:spPr>
        <p:txBody>
          <a:bodyPr wrap="square" lIns="0" tIns="0" rIns="0" bIns="0" rtlCol="0" anchor="t"/>
          <a:lstStyle/>
          <a:p>
            <a:pPr marL="0" indent="0" algn="l">
              <a:lnSpc>
                <a:spcPts val="1422"/>
              </a:lnSpc>
              <a:buNone/>
            </a:pPr>
            <a:r>
              <a:rPr lang="en-US" sz="948" kern="0" spc="-75" dirty="0">
                <a:solidFill>
                  <a:srgbClr val="000000"/>
                </a:solidFill>
                <a:latin typeface="Adelle Sans EXT Semibold" pitchFamily="34" charset="0"/>
                <a:ea typeface="Adelle Sans EXT Semibold" pitchFamily="34" charset="-122"/>
                <a:cs typeface="Adelle Sans EXT Semibold" pitchFamily="34" charset="-120"/>
              </a:rPr>
              <a:t>Samantha</a:t>
            </a:r>
            <a:endParaRPr lang="en-US" sz="948" dirty="0"/>
          </a:p>
        </p:txBody>
      </p:sp>
      <p:sp>
        <p:nvSpPr>
          <p:cNvPr id="34" name="Text 31"/>
          <p:cNvSpPr/>
          <p:nvPr/>
        </p:nvSpPr>
        <p:spPr>
          <a:xfrm>
            <a:off x="14268450" y="4469755"/>
            <a:ext cx="571500" cy="180975"/>
          </a:xfrm>
          <a:prstGeom prst="rect">
            <a:avLst/>
          </a:prstGeom>
          <a:noFill/>
          <a:ln/>
        </p:spPr>
        <p:txBody>
          <a:bodyPr wrap="square" lIns="0" tIns="0" rIns="0" bIns="0" rtlCol="0" anchor="t"/>
          <a:lstStyle/>
          <a:p>
            <a:pPr marL="0" indent="0" algn="l">
              <a:lnSpc>
                <a:spcPts val="1125"/>
              </a:lnSpc>
              <a:buNone/>
            </a:pPr>
            <a:r>
              <a:rPr lang="en-US" sz="948" b="1" kern="0" spc="-75" dirty="0">
                <a:solidFill>
                  <a:srgbClr val="000000"/>
                </a:solidFill>
                <a:latin typeface="Adelle Sans EXT Bold" pitchFamily="34" charset="0"/>
                <a:ea typeface="Adelle Sans EXT Bold" pitchFamily="34" charset="-122"/>
                <a:cs typeface="Adelle Sans EXT Bold" pitchFamily="34" charset="-120"/>
              </a:rPr>
              <a:t>Last name</a:t>
            </a:r>
            <a:endParaRPr lang="en-US" sz="948" dirty="0"/>
          </a:p>
        </p:txBody>
      </p:sp>
      <p:sp>
        <p:nvSpPr>
          <p:cNvPr id="35" name="Text 32"/>
          <p:cNvSpPr/>
          <p:nvPr/>
        </p:nvSpPr>
        <p:spPr>
          <a:xfrm>
            <a:off x="14439900" y="4846439"/>
            <a:ext cx="323850" cy="180975"/>
          </a:xfrm>
          <a:prstGeom prst="rect">
            <a:avLst/>
          </a:prstGeom>
          <a:noFill/>
          <a:ln/>
        </p:spPr>
        <p:txBody>
          <a:bodyPr wrap="square" lIns="0" tIns="0" rIns="0" bIns="0" rtlCol="0" anchor="t"/>
          <a:lstStyle/>
          <a:p>
            <a:pPr marL="0" indent="0" algn="l">
              <a:lnSpc>
                <a:spcPts val="1422"/>
              </a:lnSpc>
              <a:buNone/>
            </a:pPr>
            <a:r>
              <a:rPr lang="en-US" sz="948" kern="0" spc="-75" dirty="0">
                <a:solidFill>
                  <a:srgbClr val="000000"/>
                </a:solidFill>
                <a:latin typeface="Adelle Sans EXT Semibold" pitchFamily="34" charset="0"/>
                <a:ea typeface="Adelle Sans EXT Semibold" pitchFamily="34" charset="-122"/>
                <a:cs typeface="Adelle Sans EXT Semibold" pitchFamily="34" charset="-120"/>
              </a:rPr>
              <a:t>Miller</a:t>
            </a:r>
            <a:endParaRPr lang="en-US" sz="948" dirty="0"/>
          </a:p>
        </p:txBody>
      </p:sp>
      <p:sp>
        <p:nvSpPr>
          <p:cNvPr id="36" name="Text 33"/>
          <p:cNvSpPr/>
          <p:nvPr/>
        </p:nvSpPr>
        <p:spPr>
          <a:xfrm>
            <a:off x="14268450" y="5343562"/>
            <a:ext cx="314325" cy="180975"/>
          </a:xfrm>
          <a:prstGeom prst="rect">
            <a:avLst/>
          </a:prstGeom>
          <a:noFill/>
          <a:ln/>
        </p:spPr>
        <p:txBody>
          <a:bodyPr wrap="square" lIns="0" tIns="0" rIns="0" bIns="0" rtlCol="0" anchor="t"/>
          <a:lstStyle/>
          <a:p>
            <a:pPr marL="0" indent="0" algn="l">
              <a:lnSpc>
                <a:spcPts val="1125"/>
              </a:lnSpc>
              <a:buNone/>
            </a:pPr>
            <a:r>
              <a:rPr lang="en-US" sz="948" b="1" kern="0" spc="-75" dirty="0">
                <a:solidFill>
                  <a:srgbClr val="000000"/>
                </a:solidFill>
                <a:latin typeface="Adelle Sans EXT Bold" pitchFamily="34" charset="0"/>
                <a:ea typeface="Adelle Sans EXT Bold" pitchFamily="34" charset="-122"/>
                <a:cs typeface="Adelle Sans EXT Bold" pitchFamily="34" charset="-120"/>
              </a:rPr>
              <a:t>Email</a:t>
            </a:r>
            <a:endParaRPr lang="en-US" sz="948" dirty="0"/>
          </a:p>
        </p:txBody>
      </p:sp>
      <p:sp>
        <p:nvSpPr>
          <p:cNvPr id="37" name="Text 34"/>
          <p:cNvSpPr/>
          <p:nvPr/>
        </p:nvSpPr>
        <p:spPr>
          <a:xfrm>
            <a:off x="14439900" y="5720246"/>
            <a:ext cx="1295400" cy="180975"/>
          </a:xfrm>
          <a:prstGeom prst="rect">
            <a:avLst/>
          </a:prstGeom>
          <a:noFill/>
          <a:ln/>
        </p:spPr>
        <p:txBody>
          <a:bodyPr wrap="square" lIns="0" tIns="0" rIns="0" bIns="0" rtlCol="0" anchor="t"/>
          <a:lstStyle/>
          <a:p>
            <a:pPr marL="0" indent="0" algn="l">
              <a:lnSpc>
                <a:spcPts val="1422"/>
              </a:lnSpc>
              <a:buNone/>
            </a:pPr>
            <a:r>
              <a:rPr lang="en-US" sz="948" kern="0" spc="-75" dirty="0">
                <a:solidFill>
                  <a:srgbClr val="000000"/>
                </a:solidFill>
                <a:latin typeface="Adelle Sans EXT Semibold" pitchFamily="34" charset="0"/>
                <a:ea typeface="Adelle Sans EXT Semibold" pitchFamily="34" charset="-122"/>
                <a:cs typeface="Adelle Sans EXT Semibold" pitchFamily="34" charset="-120"/>
              </a:rPr>
              <a:t>samantham@gmail.com</a:t>
            </a:r>
            <a:endParaRPr lang="en-US" sz="948" dirty="0"/>
          </a:p>
        </p:txBody>
      </p:sp>
      <p:sp>
        <p:nvSpPr>
          <p:cNvPr id="38" name="Text 35"/>
          <p:cNvSpPr/>
          <p:nvPr/>
        </p:nvSpPr>
        <p:spPr>
          <a:xfrm>
            <a:off x="14268450" y="6217369"/>
            <a:ext cx="790575" cy="180975"/>
          </a:xfrm>
          <a:prstGeom prst="rect">
            <a:avLst/>
          </a:prstGeom>
          <a:noFill/>
          <a:ln/>
        </p:spPr>
        <p:txBody>
          <a:bodyPr wrap="square" lIns="0" tIns="0" rIns="0" bIns="0" rtlCol="0" anchor="t"/>
          <a:lstStyle/>
          <a:p>
            <a:pPr marL="0" indent="0" algn="l">
              <a:lnSpc>
                <a:spcPts val="1125"/>
              </a:lnSpc>
              <a:buNone/>
            </a:pPr>
            <a:r>
              <a:rPr lang="en-US" sz="948" b="1" kern="0" spc="-75" dirty="0">
                <a:solidFill>
                  <a:srgbClr val="000000"/>
                </a:solidFill>
                <a:latin typeface="Adelle Sans EXT Bold" pitchFamily="34" charset="0"/>
                <a:ea typeface="Adelle Sans EXT Bold" pitchFamily="34" charset="-122"/>
                <a:cs typeface="Adelle Sans EXT Bold" pitchFamily="34" charset="-120"/>
              </a:rPr>
              <a:t>Phone number</a:t>
            </a:r>
            <a:endParaRPr lang="en-US" sz="948" dirty="0"/>
          </a:p>
        </p:txBody>
      </p:sp>
      <p:sp>
        <p:nvSpPr>
          <p:cNvPr id="39" name="Text 36"/>
          <p:cNvSpPr/>
          <p:nvPr/>
        </p:nvSpPr>
        <p:spPr>
          <a:xfrm>
            <a:off x="14439900" y="6594053"/>
            <a:ext cx="704850" cy="180975"/>
          </a:xfrm>
          <a:prstGeom prst="rect">
            <a:avLst/>
          </a:prstGeom>
          <a:noFill/>
          <a:ln/>
        </p:spPr>
        <p:txBody>
          <a:bodyPr wrap="square" lIns="0" tIns="0" rIns="0" bIns="0" rtlCol="0" anchor="t"/>
          <a:lstStyle/>
          <a:p>
            <a:pPr marL="0" indent="0" algn="l">
              <a:lnSpc>
                <a:spcPts val="1422"/>
              </a:lnSpc>
              <a:buNone/>
            </a:pPr>
            <a:r>
              <a:rPr lang="en-US" sz="948" kern="0" spc="-75" dirty="0">
                <a:solidFill>
                  <a:srgbClr val="000000"/>
                </a:solidFill>
                <a:latin typeface="Adelle Sans EXT Semibold" pitchFamily="34" charset="0"/>
                <a:ea typeface="Adelle Sans EXT Semibold" pitchFamily="34" charset="-122"/>
                <a:cs typeface="Adelle Sans EXT Semibold" pitchFamily="34" charset="-120"/>
              </a:rPr>
              <a:t>650-321-9263</a:t>
            </a:r>
            <a:endParaRPr lang="en-US" sz="948" dirty="0"/>
          </a:p>
        </p:txBody>
      </p:sp>
      <p:sp>
        <p:nvSpPr>
          <p:cNvPr id="40" name="Text 37"/>
          <p:cNvSpPr/>
          <p:nvPr/>
        </p:nvSpPr>
        <p:spPr>
          <a:xfrm>
            <a:off x="14268450" y="7091176"/>
            <a:ext cx="542925" cy="180975"/>
          </a:xfrm>
          <a:prstGeom prst="rect">
            <a:avLst/>
          </a:prstGeom>
          <a:noFill/>
          <a:ln/>
        </p:spPr>
        <p:txBody>
          <a:bodyPr wrap="square" lIns="0" tIns="0" rIns="0" bIns="0" rtlCol="0" anchor="t"/>
          <a:lstStyle/>
          <a:p>
            <a:pPr marL="0" indent="0" algn="l">
              <a:lnSpc>
                <a:spcPts val="1125"/>
              </a:lnSpc>
              <a:buNone/>
            </a:pPr>
            <a:r>
              <a:rPr lang="en-US" sz="948" b="1" kern="0" spc="-75" dirty="0">
                <a:solidFill>
                  <a:srgbClr val="000000"/>
                </a:solidFill>
                <a:latin typeface="Adelle Sans EXT Bold" pitchFamily="34" charset="0"/>
                <a:ea typeface="Adelle Sans EXT Bold" pitchFamily="34" charset="-122"/>
                <a:cs typeface="Adelle Sans EXT Bold" pitchFamily="34" charset="-120"/>
              </a:rPr>
              <a:t>Password</a:t>
            </a:r>
            <a:endParaRPr lang="en-US" sz="948" dirty="0"/>
          </a:p>
        </p:txBody>
      </p:sp>
      <p:sp>
        <p:nvSpPr>
          <p:cNvPr id="41" name="Text 38"/>
          <p:cNvSpPr/>
          <p:nvPr/>
        </p:nvSpPr>
        <p:spPr>
          <a:xfrm>
            <a:off x="14439900" y="7467860"/>
            <a:ext cx="514350" cy="180975"/>
          </a:xfrm>
          <a:prstGeom prst="rect">
            <a:avLst/>
          </a:prstGeom>
          <a:noFill/>
          <a:ln/>
        </p:spPr>
        <p:txBody>
          <a:bodyPr wrap="square" lIns="0" tIns="0" rIns="0" bIns="0" rtlCol="0" anchor="t"/>
          <a:lstStyle/>
          <a:p>
            <a:pPr marL="0" indent="0" algn="l">
              <a:lnSpc>
                <a:spcPts val="1422"/>
              </a:lnSpc>
              <a:buNone/>
            </a:pPr>
            <a:r>
              <a:rPr lang="en-US" sz="948" kern="0" spc="-75" dirty="0">
                <a:solidFill>
                  <a:srgbClr val="000000"/>
                </a:solidFill>
                <a:latin typeface="Adelle Sans EXT Semibold" pitchFamily="34" charset="0"/>
                <a:ea typeface="Adelle Sans EXT Semibold" pitchFamily="34" charset="-122"/>
                <a:cs typeface="Adelle Sans EXT Semibold" pitchFamily="34" charset="-120"/>
              </a:rPr>
              <a:t>*********</a:t>
            </a:r>
            <a:endParaRPr lang="en-US" sz="948" dirty="0"/>
          </a:p>
        </p:txBody>
      </p:sp>
      <p:sp>
        <p:nvSpPr>
          <p:cNvPr id="42" name="Text 39"/>
          <p:cNvSpPr/>
          <p:nvPr/>
        </p:nvSpPr>
        <p:spPr>
          <a:xfrm>
            <a:off x="14268450" y="8055304"/>
            <a:ext cx="904875" cy="180975"/>
          </a:xfrm>
          <a:prstGeom prst="rect">
            <a:avLst/>
          </a:prstGeom>
          <a:noFill/>
          <a:ln/>
        </p:spPr>
        <p:txBody>
          <a:bodyPr wrap="square" lIns="0" tIns="0" rIns="0" bIns="0" rtlCol="0" anchor="t"/>
          <a:lstStyle/>
          <a:p>
            <a:pPr marL="0" indent="0" algn="l">
              <a:lnSpc>
                <a:spcPts val="1422"/>
              </a:lnSpc>
              <a:spcAft>
                <a:spcPts val="948"/>
              </a:spcAft>
              <a:buNone/>
            </a:pPr>
            <a:r>
              <a:rPr lang="en-US" sz="948" b="1" dirty="0">
                <a:solidFill>
                  <a:srgbClr val="FF0000"/>
                </a:solidFill>
                <a:latin typeface="Adelle Sans EXT Bold" pitchFamily="34" charset="0"/>
                <a:ea typeface="Adelle Sans EXT Bold" pitchFamily="34" charset="-122"/>
                <a:cs typeface="Adelle Sans EXT Bold" pitchFamily="34" charset="-120"/>
              </a:rPr>
              <a:t>Sign out of Sage</a:t>
            </a:r>
            <a:endParaRPr lang="en-US" sz="948" dirty="0"/>
          </a:p>
        </p:txBody>
      </p:sp>
      <p:sp>
        <p:nvSpPr>
          <p:cNvPr id="43" name="Text 40"/>
          <p:cNvSpPr/>
          <p:nvPr/>
        </p:nvSpPr>
        <p:spPr>
          <a:xfrm>
            <a:off x="14268450" y="8416937"/>
            <a:ext cx="885825" cy="180975"/>
          </a:xfrm>
          <a:prstGeom prst="rect">
            <a:avLst/>
          </a:prstGeom>
          <a:noFill/>
          <a:ln/>
        </p:spPr>
        <p:txBody>
          <a:bodyPr wrap="square" lIns="0" tIns="0" rIns="0" bIns="0" rtlCol="0" anchor="t"/>
          <a:lstStyle/>
          <a:p>
            <a:pPr marL="0" indent="0" algn="l">
              <a:lnSpc>
                <a:spcPts val="1422"/>
              </a:lnSpc>
              <a:spcAft>
                <a:spcPts val="948"/>
              </a:spcAft>
              <a:buNone/>
            </a:pPr>
            <a:r>
              <a:rPr lang="en-US" sz="948" b="1" dirty="0">
                <a:solidFill>
                  <a:srgbClr val="FF0000"/>
                </a:solidFill>
                <a:latin typeface="Adelle Sans EXT Bold" pitchFamily="34" charset="0"/>
                <a:ea typeface="Adelle Sans EXT Bold" pitchFamily="34" charset="-122"/>
                <a:cs typeface="Adelle Sans EXT Bold" pitchFamily="34" charset="-120"/>
              </a:rPr>
              <a:t>Delete Account</a:t>
            </a:r>
            <a:endParaRPr lang="en-US" sz="948" dirty="0"/>
          </a:p>
        </p:txBody>
      </p:sp>
      <p:sp>
        <p:nvSpPr>
          <p:cNvPr id="44" name="Text 41"/>
          <p:cNvSpPr/>
          <p:nvPr/>
        </p:nvSpPr>
        <p:spPr>
          <a:xfrm>
            <a:off x="14268450" y="8688251"/>
            <a:ext cx="2615977" cy="180975"/>
          </a:xfrm>
          <a:prstGeom prst="rect">
            <a:avLst/>
          </a:prstGeom>
          <a:noFill/>
          <a:ln/>
        </p:spPr>
        <p:txBody>
          <a:bodyPr wrap="square" lIns="0" tIns="0" rIns="0" bIns="0" rtlCol="0" anchor="t"/>
          <a:lstStyle/>
          <a:p>
            <a:pPr marL="0" indent="0" algn="l">
              <a:lnSpc>
                <a:spcPts val="1422"/>
              </a:lnSpc>
              <a:spcAft>
                <a:spcPts val="948"/>
              </a:spcAft>
              <a:buNone/>
            </a:pPr>
            <a:r>
              <a:rPr lang="en-US" sz="948" dirty="0">
                <a:solidFill>
                  <a:srgbClr val="000000"/>
                </a:solidFill>
                <a:latin typeface="Adelle Sans EXT Regular" pitchFamily="34" charset="0"/>
                <a:ea typeface="Adelle Sans EXT Regular" pitchFamily="34" charset="-122"/>
                <a:cs typeface="Adelle Sans EXT Regular" pitchFamily="34" charset="-120"/>
              </a:rPr>
              <a:t>This action cannot be undone.</a:t>
            </a:r>
            <a:endParaRPr lang="en-US" sz="948" dirty="0"/>
          </a:p>
        </p:txBody>
      </p:sp>
      <p:sp>
        <p:nvSpPr>
          <p:cNvPr id="45" name="Text 42"/>
          <p:cNvSpPr/>
          <p:nvPr/>
        </p:nvSpPr>
        <p:spPr>
          <a:xfrm>
            <a:off x="14287500" y="2370311"/>
            <a:ext cx="425526" cy="150546"/>
          </a:xfrm>
          <a:prstGeom prst="rect">
            <a:avLst/>
          </a:prstGeom>
          <a:noFill/>
          <a:ln/>
        </p:spPr>
        <p:txBody>
          <a:bodyPr wrap="square" lIns="0" tIns="0" rIns="0" bIns="0" rtlCol="0" anchor="t"/>
          <a:lstStyle/>
          <a:p>
            <a:pPr marL="0" indent="0" algn="ctr">
              <a:lnSpc>
                <a:spcPts val="1304"/>
              </a:lnSpc>
              <a:buNone/>
            </a:pPr>
            <a:r>
              <a:rPr lang="en-US" sz="1008" b="1" kern="0" spc="-24" dirty="0">
                <a:solidFill>
                  <a:srgbClr val="000000"/>
                </a:solidFill>
                <a:latin typeface="Maison Neue Bold" pitchFamily="34" charset="0"/>
                <a:ea typeface="Maison Neue Bold" pitchFamily="34" charset="-122"/>
                <a:cs typeface="Maison Neue Bold" pitchFamily="34" charset="-120"/>
              </a:rPr>
              <a:t>9:41</a:t>
            </a:r>
            <a:endParaRPr lang="en-US" sz="1008" dirty="0"/>
          </a:p>
        </p:txBody>
      </p:sp>
      <p:sp>
        <p:nvSpPr>
          <p:cNvPr id="46" name="Text 43"/>
          <p:cNvSpPr/>
          <p:nvPr/>
        </p:nvSpPr>
        <p:spPr>
          <a:xfrm>
            <a:off x="1228725" y="1085850"/>
            <a:ext cx="1514475" cy="409575"/>
          </a:xfrm>
          <a:prstGeom prst="rect">
            <a:avLst/>
          </a:prstGeom>
          <a:noFill/>
          <a:ln/>
        </p:spPr>
        <p:txBody>
          <a:bodyPr wrap="square" lIns="0" tIns="0" rIns="0" bIns="0" rtlCol="0" anchor="t"/>
          <a:lstStyle/>
          <a:p>
            <a:pPr marL="0" indent="0" algn="l">
              <a:lnSpc>
                <a:spcPts val="3150"/>
              </a:lnSpc>
              <a:buNone/>
            </a:pPr>
            <a:r>
              <a:rPr lang="en-US" sz="2700" dirty="0">
                <a:solidFill>
                  <a:srgbClr val="000000"/>
                </a:solidFill>
                <a:latin typeface="ITC Souvenir Medium" pitchFamily="34" charset="0"/>
                <a:ea typeface="ITC Souvenir Medium" pitchFamily="34" charset="-122"/>
                <a:cs typeface="ITC Souvenir Medium" pitchFamily="34" charset="-120"/>
              </a:rPr>
              <a:t>Revisions</a:t>
            </a:r>
            <a:endParaRPr lang="en-US" sz="2700" dirty="0"/>
          </a:p>
        </p:txBody>
      </p:sp>
      <p:sp>
        <p:nvSpPr>
          <p:cNvPr id="47" name="Text 44"/>
          <p:cNvSpPr/>
          <p:nvPr/>
        </p:nvSpPr>
        <p:spPr>
          <a:xfrm>
            <a:off x="1228725" y="6629400"/>
            <a:ext cx="5953125" cy="2286000"/>
          </a:xfrm>
          <a:prstGeom prst="rect">
            <a:avLst/>
          </a:prstGeom>
          <a:noFill/>
          <a:ln/>
        </p:spPr>
        <p:txBody>
          <a:bodyPr wrap="square" lIns="0" tIns="0" rIns="0" bIns="0" rtlCol="0" anchor="t"/>
          <a:lstStyle/>
          <a:p>
            <a:pPr marL="0" indent="0" algn="l">
              <a:lnSpc>
                <a:spcPts val="4200"/>
              </a:lnSpc>
              <a:buNone/>
            </a:pPr>
            <a:r>
              <a:rPr lang="en-US" sz="3600" b="1" dirty="0">
                <a:solidFill>
                  <a:srgbClr val="000000"/>
                </a:solidFill>
                <a:latin typeface="ITC Souvenir Bold" pitchFamily="34" charset="0"/>
                <a:ea typeface="ITC Souvenir Bold" pitchFamily="34" charset="-122"/>
                <a:cs typeface="ITC Souvenir Bold" pitchFamily="34" charset="-120"/>
              </a:rPr>
              <a:t>Added settings, allowing users to leave their current garden to join a new one</a:t>
            </a:r>
            <a:endParaRPr lang="en-US" sz="36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DCDCDC"/>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8610600" y="1790700"/>
            <a:ext cx="3339117" cy="7239000"/>
          </a:xfrm>
          <a:prstGeom prst="rect">
            <a:avLst/>
          </a:prstGeom>
        </p:spPr>
      </p:pic>
      <p:pic>
        <p:nvPicPr>
          <p:cNvPr id="3" name="Image 1" descr="preencoded.png"/>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2249150" y="5272943"/>
            <a:ext cx="938213" cy="350713"/>
          </a:xfrm>
          <a:prstGeom prst="rect">
            <a:avLst/>
          </a:prstGeom>
        </p:spPr>
      </p:pic>
      <p:pic>
        <p:nvPicPr>
          <p:cNvPr id="4" name="Image 2" descr="preencoded.png"/>
          <p:cNvPicPr>
            <a:picLocks noChangeAspect="1"/>
          </p:cNvPicPr>
          <p:nvPr/>
        </p:nvPicPr>
        <p:blipFill>
          <a:blip r:embed="rId6"/>
          <a:srcRect/>
          <a:stretch/>
        </p:blipFill>
        <p:spPr>
          <a:xfrm>
            <a:off x="13458825" y="1771650"/>
            <a:ext cx="3333750" cy="7227373"/>
          </a:xfrm>
          <a:prstGeom prst="rect">
            <a:avLst/>
          </a:prstGeom>
        </p:spPr>
      </p:pic>
      <p:pic>
        <p:nvPicPr>
          <p:cNvPr id="5" name="Image 3" descr="preencoded.png"/>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4087475" y="7620000"/>
            <a:ext cx="1695450" cy="1076325"/>
          </a:xfrm>
          <a:prstGeom prst="rect">
            <a:avLst/>
          </a:prstGeom>
        </p:spPr>
      </p:pic>
      <p:sp>
        <p:nvSpPr>
          <p:cNvPr id="6" name="Text 0"/>
          <p:cNvSpPr/>
          <p:nvPr/>
        </p:nvSpPr>
        <p:spPr>
          <a:xfrm>
            <a:off x="1228725" y="6153150"/>
            <a:ext cx="5514975" cy="2857500"/>
          </a:xfrm>
          <a:prstGeom prst="rect">
            <a:avLst/>
          </a:prstGeom>
          <a:noFill/>
          <a:ln/>
        </p:spPr>
        <p:txBody>
          <a:bodyPr wrap="square" lIns="0" tIns="0" rIns="0" bIns="0" rtlCol="0" anchor="t"/>
          <a:lstStyle/>
          <a:p>
            <a:pPr marL="0" indent="0" algn="l">
              <a:lnSpc>
                <a:spcPts val="4200"/>
              </a:lnSpc>
              <a:buNone/>
            </a:pPr>
            <a:r>
              <a:rPr lang="en-US" sz="3600" b="1" dirty="0">
                <a:solidFill>
                  <a:srgbClr val="000000"/>
                </a:solidFill>
                <a:latin typeface="ITC Souvenir Bold" pitchFamily="34" charset="0"/>
                <a:ea typeface="ITC Souvenir Bold" pitchFamily="34" charset="-122"/>
                <a:cs typeface="ITC Souvenir Bold" pitchFamily="34" charset="-120"/>
              </a:rPr>
              <a:t>Integrated the device’s native text and call feature to make checking in more intuitive</a:t>
            </a:r>
            <a:endParaRPr lang="en-US" sz="3600" dirty="0"/>
          </a:p>
        </p:txBody>
      </p:sp>
      <p:sp>
        <p:nvSpPr>
          <p:cNvPr id="7" name="Text 1"/>
          <p:cNvSpPr/>
          <p:nvPr/>
        </p:nvSpPr>
        <p:spPr>
          <a:xfrm>
            <a:off x="1228725" y="1085850"/>
            <a:ext cx="1514475" cy="409575"/>
          </a:xfrm>
          <a:prstGeom prst="rect">
            <a:avLst/>
          </a:prstGeom>
          <a:noFill/>
          <a:ln/>
        </p:spPr>
        <p:txBody>
          <a:bodyPr wrap="square" lIns="0" tIns="0" rIns="0" bIns="0" rtlCol="0" anchor="t"/>
          <a:lstStyle/>
          <a:p>
            <a:pPr marL="0" indent="0" algn="l">
              <a:lnSpc>
                <a:spcPts val="3150"/>
              </a:lnSpc>
              <a:buNone/>
            </a:pPr>
            <a:r>
              <a:rPr lang="en-US" sz="2700" dirty="0">
                <a:solidFill>
                  <a:srgbClr val="000000"/>
                </a:solidFill>
                <a:latin typeface="ITC Souvenir Medium" pitchFamily="34" charset="0"/>
                <a:ea typeface="ITC Souvenir Medium" pitchFamily="34" charset="-122"/>
                <a:cs typeface="ITC Souvenir Medium" pitchFamily="34" charset="-120"/>
              </a:rPr>
              <a:t>Revisions</a:t>
            </a:r>
            <a:endParaRPr lang="en-US" sz="2700" dirty="0"/>
          </a:p>
        </p:txBody>
      </p:sp>
      <p:sp>
        <p:nvSpPr>
          <p:cNvPr id="8" name="Text 2"/>
          <p:cNvSpPr/>
          <p:nvPr/>
        </p:nvSpPr>
        <p:spPr>
          <a:xfrm>
            <a:off x="8829675" y="1918153"/>
            <a:ext cx="477860" cy="169930"/>
          </a:xfrm>
          <a:prstGeom prst="rect">
            <a:avLst/>
          </a:prstGeom>
          <a:noFill/>
          <a:ln/>
        </p:spPr>
        <p:txBody>
          <a:bodyPr wrap="square" lIns="0" tIns="0" rIns="0" bIns="0" rtlCol="0" anchor="t"/>
          <a:lstStyle/>
          <a:p>
            <a:pPr marL="0" indent="0" algn="ctr">
              <a:lnSpc>
                <a:spcPts val="1472"/>
              </a:lnSpc>
              <a:buNone/>
            </a:pPr>
            <a:r>
              <a:rPr lang="en-US" sz="1137" b="1" kern="0" spc="-27" dirty="0">
                <a:solidFill>
                  <a:srgbClr val="000000"/>
                </a:solidFill>
                <a:latin typeface="Maison Neue Bold" pitchFamily="34" charset="0"/>
                <a:ea typeface="Maison Neue Bold" pitchFamily="34" charset="-122"/>
                <a:cs typeface="Maison Neue Bold" pitchFamily="34" charset="-120"/>
              </a:rPr>
              <a:t>9:41</a:t>
            </a:r>
            <a:endParaRPr lang="en-US" sz="1137" dirty="0"/>
          </a:p>
        </p:txBody>
      </p:sp>
      <p:sp>
        <p:nvSpPr>
          <p:cNvPr id="9" name="Text 3"/>
          <p:cNvSpPr/>
          <p:nvPr/>
        </p:nvSpPr>
        <p:spPr>
          <a:xfrm>
            <a:off x="9696450" y="2325105"/>
            <a:ext cx="542925" cy="409575"/>
          </a:xfrm>
          <a:prstGeom prst="rect">
            <a:avLst/>
          </a:prstGeom>
          <a:noFill/>
          <a:ln/>
        </p:spPr>
        <p:txBody>
          <a:bodyPr wrap="square" lIns="0" tIns="0" rIns="0" bIns="0" rtlCol="0" anchor="t"/>
          <a:lstStyle/>
          <a:p>
            <a:pPr marL="0" indent="0" algn="l">
              <a:lnSpc>
                <a:spcPts val="3211"/>
              </a:lnSpc>
              <a:buNone/>
            </a:pPr>
            <a:r>
              <a:rPr lang="en-US" sz="2141" b="1" kern="0" spc="-75" dirty="0">
                <a:solidFill>
                  <a:srgbClr val="000000"/>
                </a:solidFill>
                <a:latin typeface="Bookman Old Style Bold" pitchFamily="34" charset="0"/>
                <a:ea typeface="Bookman Old Style Bold" pitchFamily="34" charset="-122"/>
                <a:cs typeface="Bookman Old Style Bold" pitchFamily="34" charset="-120"/>
              </a:rPr>
              <a:t>Bob</a:t>
            </a:r>
            <a:endParaRPr lang="en-US" sz="2141" dirty="0"/>
          </a:p>
        </p:txBody>
      </p:sp>
      <p:sp>
        <p:nvSpPr>
          <p:cNvPr id="10" name="Text 4"/>
          <p:cNvSpPr/>
          <p:nvPr/>
        </p:nvSpPr>
        <p:spPr>
          <a:xfrm>
            <a:off x="9648825" y="3243597"/>
            <a:ext cx="1645058" cy="323850"/>
          </a:xfrm>
          <a:prstGeom prst="rect">
            <a:avLst/>
          </a:prstGeom>
          <a:noFill/>
          <a:ln/>
        </p:spPr>
        <p:txBody>
          <a:bodyPr wrap="square" lIns="0" tIns="0" rIns="0" bIns="0" rtlCol="0" anchor="t"/>
          <a:lstStyle/>
          <a:p>
            <a:pPr marL="0" indent="0" algn="l">
              <a:lnSpc>
                <a:spcPts val="1275"/>
              </a:lnSpc>
              <a:buNone/>
            </a:pPr>
            <a:r>
              <a:rPr lang="en-US" sz="1070" dirty="0">
                <a:solidFill>
                  <a:srgbClr val="000000"/>
                </a:solidFill>
                <a:latin typeface="Roboto Regular" pitchFamily="34" charset="0"/>
                <a:ea typeface="Roboto Regular" pitchFamily="34" charset="-122"/>
                <a:cs typeface="Roboto Regular" pitchFamily="34" charset="-120"/>
              </a:rPr>
              <a:t>We’ll miss you this week! Can you come next week?</a:t>
            </a:r>
            <a:endParaRPr lang="en-US" sz="1070" dirty="0"/>
          </a:p>
        </p:txBody>
      </p:sp>
      <p:sp>
        <p:nvSpPr>
          <p:cNvPr id="11" name="Text 5"/>
          <p:cNvSpPr/>
          <p:nvPr/>
        </p:nvSpPr>
        <p:spPr>
          <a:xfrm>
            <a:off x="11125200" y="3907315"/>
            <a:ext cx="161925" cy="142875"/>
          </a:xfrm>
          <a:prstGeom prst="rect">
            <a:avLst/>
          </a:prstGeom>
          <a:noFill/>
          <a:ln/>
        </p:spPr>
        <p:txBody>
          <a:bodyPr wrap="square" lIns="0" tIns="0" rIns="0" bIns="0" rtlCol="0" anchor="ctr"/>
          <a:lstStyle/>
          <a:p>
            <a:pPr marL="0" indent="0" algn="l">
              <a:lnSpc>
                <a:spcPts val="1350"/>
              </a:lnSpc>
              <a:buNone/>
            </a:pPr>
            <a:r>
              <a:rPr lang="en-US" sz="1123" kern="0" spc="-39" dirty="0">
                <a:solidFill>
                  <a:srgbClr val="FFFFFF"/>
                </a:solidFill>
                <a:latin typeface="Roboto Regular" pitchFamily="34" charset="0"/>
                <a:ea typeface="Roboto Regular" pitchFamily="34" charset="-122"/>
                <a:cs typeface="Roboto Regular" pitchFamily="34" charset="-120"/>
              </a:rPr>
              <a:t>❤️</a:t>
            </a:r>
            <a:endParaRPr lang="en-US" sz="1123" dirty="0"/>
          </a:p>
        </p:txBody>
      </p:sp>
      <p:sp>
        <p:nvSpPr>
          <p:cNvPr id="12" name="Text 6"/>
          <p:cNvSpPr/>
          <p:nvPr/>
        </p:nvSpPr>
        <p:spPr>
          <a:xfrm>
            <a:off x="9648825" y="4390039"/>
            <a:ext cx="1645058" cy="323850"/>
          </a:xfrm>
          <a:prstGeom prst="rect">
            <a:avLst/>
          </a:prstGeom>
          <a:noFill/>
          <a:ln/>
        </p:spPr>
        <p:txBody>
          <a:bodyPr wrap="square" lIns="0" tIns="0" rIns="0" bIns="0" rtlCol="0" anchor="t"/>
          <a:lstStyle/>
          <a:p>
            <a:pPr marL="0" indent="0" algn="l">
              <a:lnSpc>
                <a:spcPts val="1275"/>
              </a:lnSpc>
              <a:buNone/>
            </a:pPr>
            <a:r>
              <a:rPr lang="en-US" sz="1070" dirty="0">
                <a:solidFill>
                  <a:srgbClr val="000000"/>
                </a:solidFill>
                <a:latin typeface="Roboto Regular" pitchFamily="34" charset="0"/>
                <a:ea typeface="Roboto Regular" pitchFamily="34" charset="-122"/>
                <a:cs typeface="Roboto Regular" pitchFamily="34" charset="-120"/>
              </a:rPr>
              <a:t>Wish you could be there this week!</a:t>
            </a:r>
            <a:endParaRPr lang="en-US" sz="1070" dirty="0"/>
          </a:p>
        </p:txBody>
      </p:sp>
      <p:sp>
        <p:nvSpPr>
          <p:cNvPr id="13" name="Text 7"/>
          <p:cNvSpPr/>
          <p:nvPr/>
        </p:nvSpPr>
        <p:spPr>
          <a:xfrm>
            <a:off x="8791575" y="5686090"/>
            <a:ext cx="847725" cy="161925"/>
          </a:xfrm>
          <a:prstGeom prst="rect">
            <a:avLst/>
          </a:prstGeom>
          <a:noFill/>
          <a:ln/>
        </p:spPr>
        <p:txBody>
          <a:bodyPr wrap="square" lIns="0" tIns="0" rIns="0" bIns="0" rtlCol="0" anchor="t"/>
          <a:lstStyle/>
          <a:p>
            <a:pPr marL="0" indent="0" algn="l">
              <a:lnSpc>
                <a:spcPts val="1275"/>
              </a:lnSpc>
              <a:buNone/>
            </a:pPr>
            <a:r>
              <a:rPr lang="en-US" sz="1070" dirty="0">
                <a:solidFill>
                  <a:srgbClr val="000000"/>
                </a:solidFill>
                <a:latin typeface="Roboto Regular" pitchFamily="34" charset="0"/>
                <a:ea typeface="Roboto Regular" pitchFamily="34" charset="-122"/>
                <a:cs typeface="Roboto Regular" pitchFamily="34" charset="-120"/>
              </a:rPr>
              <a:t>Message Bob</a:t>
            </a:r>
            <a:endParaRPr lang="en-US" sz="1070" dirty="0"/>
          </a:p>
        </p:txBody>
      </p:sp>
      <p:sp>
        <p:nvSpPr>
          <p:cNvPr id="14" name="Text 8"/>
          <p:cNvSpPr/>
          <p:nvPr/>
        </p:nvSpPr>
        <p:spPr>
          <a:xfrm>
            <a:off x="8886825" y="6173037"/>
            <a:ext cx="561975" cy="171450"/>
          </a:xfrm>
          <a:prstGeom prst="rect">
            <a:avLst/>
          </a:prstGeom>
          <a:noFill/>
          <a:ln/>
        </p:spPr>
        <p:txBody>
          <a:bodyPr wrap="square" lIns="0" tIns="0" rIns="0" bIns="0" rtlCol="0" anchor="t"/>
          <a:lstStyle/>
          <a:p>
            <a:pPr marL="0" indent="0" algn="ctr">
              <a:lnSpc>
                <a:spcPts val="1350"/>
              </a:lnSpc>
              <a:buNone/>
            </a:pPr>
            <a:r>
              <a:rPr lang="en-US" sz="1123" kern="0" spc="-39" dirty="0">
                <a:solidFill>
                  <a:srgbClr val="FFFFFF"/>
                </a:solidFill>
                <a:latin typeface="Roboto Regular" pitchFamily="34" charset="0"/>
                <a:ea typeface="Roboto Regular" pitchFamily="34" charset="-122"/>
                <a:cs typeface="Roboto Regular" pitchFamily="34" charset="-120"/>
              </a:rPr>
              <a:t>Miss you</a:t>
            </a:r>
            <a:endParaRPr lang="en-US" sz="1123" dirty="0"/>
          </a:p>
        </p:txBody>
      </p:sp>
      <p:sp>
        <p:nvSpPr>
          <p:cNvPr id="15" name="Text 9"/>
          <p:cNvSpPr/>
          <p:nvPr/>
        </p:nvSpPr>
        <p:spPr>
          <a:xfrm>
            <a:off x="9982200" y="6173037"/>
            <a:ext cx="590376" cy="169399"/>
          </a:xfrm>
          <a:prstGeom prst="rect">
            <a:avLst/>
          </a:prstGeom>
          <a:noFill/>
          <a:ln/>
        </p:spPr>
        <p:txBody>
          <a:bodyPr wrap="square" lIns="0" tIns="0" rIns="0" bIns="0" rtlCol="0" anchor="ctr"/>
          <a:lstStyle/>
          <a:p>
            <a:pPr marL="0" indent="0" algn="ctr">
              <a:lnSpc>
                <a:spcPts val="1350"/>
              </a:lnSpc>
              <a:buNone/>
            </a:pPr>
            <a:r>
              <a:rPr lang="en-US" sz="1123" kern="0" spc="-39" dirty="0">
                <a:solidFill>
                  <a:srgbClr val="FFFFFF"/>
                </a:solidFill>
                <a:latin typeface="Roboto Regular" pitchFamily="34" charset="0"/>
                <a:ea typeface="Roboto Regular" pitchFamily="34" charset="-122"/>
                <a:cs typeface="Roboto Regular" pitchFamily="34" charset="-120"/>
              </a:rPr>
              <a:t>❤️</a:t>
            </a:r>
            <a:endParaRPr lang="en-US" sz="1123" dirty="0"/>
          </a:p>
        </p:txBody>
      </p:sp>
      <p:sp>
        <p:nvSpPr>
          <p:cNvPr id="16" name="Text 10"/>
          <p:cNvSpPr/>
          <p:nvPr/>
        </p:nvSpPr>
        <p:spPr>
          <a:xfrm>
            <a:off x="11029950" y="6173037"/>
            <a:ext cx="733207" cy="169399"/>
          </a:xfrm>
          <a:prstGeom prst="rect">
            <a:avLst/>
          </a:prstGeom>
          <a:noFill/>
          <a:ln/>
        </p:spPr>
        <p:txBody>
          <a:bodyPr wrap="square" lIns="0" tIns="0" rIns="0" bIns="0" rtlCol="0" anchor="ctr"/>
          <a:lstStyle/>
          <a:p>
            <a:pPr marL="0" indent="0" algn="ctr">
              <a:lnSpc>
                <a:spcPts val="1350"/>
              </a:lnSpc>
              <a:buNone/>
            </a:pPr>
            <a:r>
              <a:rPr lang="en-US" sz="1123" kern="0" spc="-39" dirty="0">
                <a:solidFill>
                  <a:srgbClr val="FFFFFF"/>
                </a:solidFill>
                <a:latin typeface="Roboto Regular" pitchFamily="34" charset="0"/>
                <a:ea typeface="Roboto Regular" pitchFamily="34" charset="-122"/>
                <a:cs typeface="Roboto Regular" pitchFamily="34" charset="-120"/>
              </a:rPr>
              <a:t>Keyboard</a:t>
            </a:r>
            <a:endParaRPr lang="en-US" sz="1123" dirty="0"/>
          </a:p>
        </p:txBody>
      </p:sp>
      <p:sp>
        <p:nvSpPr>
          <p:cNvPr id="17" name="Text 11"/>
          <p:cNvSpPr/>
          <p:nvPr/>
        </p:nvSpPr>
        <p:spPr>
          <a:xfrm>
            <a:off x="8696325" y="6574352"/>
            <a:ext cx="144028" cy="213978"/>
          </a:xfrm>
          <a:prstGeom prst="rect">
            <a:avLst/>
          </a:prstGeom>
          <a:noFill/>
          <a:ln/>
        </p:spPr>
        <p:txBody>
          <a:bodyPr wrap="square" lIns="0" tIns="0" rIns="0" bIns="0" rtlCol="0" anchor="t"/>
          <a:lstStyle/>
          <a:p>
            <a:pPr marL="0" indent="0" algn="ctr">
              <a:lnSpc>
                <a:spcPts val="1685"/>
              </a:lnSpc>
              <a:buNone/>
            </a:pPr>
            <a:r>
              <a:rPr lang="en-US" sz="1580" dirty="0">
                <a:solidFill>
                  <a:srgbClr val="FFFFFF"/>
                </a:solidFill>
                <a:latin typeface="Roboto Regular" pitchFamily="34" charset="0"/>
                <a:ea typeface="Roboto Regular" pitchFamily="34" charset="-122"/>
                <a:cs typeface="Roboto Regular" pitchFamily="34" charset="-120"/>
              </a:rPr>
              <a:t>q</a:t>
            </a:r>
            <a:endParaRPr lang="en-US" sz="1580" dirty="0"/>
          </a:p>
        </p:txBody>
      </p:sp>
      <p:sp>
        <p:nvSpPr>
          <p:cNvPr id="18" name="Text 12"/>
          <p:cNvSpPr/>
          <p:nvPr/>
        </p:nvSpPr>
        <p:spPr>
          <a:xfrm>
            <a:off x="9029700" y="6574352"/>
            <a:ext cx="144028" cy="213978"/>
          </a:xfrm>
          <a:prstGeom prst="rect">
            <a:avLst/>
          </a:prstGeom>
          <a:noFill/>
          <a:ln/>
        </p:spPr>
        <p:txBody>
          <a:bodyPr wrap="square" lIns="0" tIns="0" rIns="0" bIns="0" rtlCol="0" anchor="t"/>
          <a:lstStyle/>
          <a:p>
            <a:pPr marL="0" indent="0" algn="ctr">
              <a:lnSpc>
                <a:spcPts val="1685"/>
              </a:lnSpc>
              <a:buNone/>
            </a:pPr>
            <a:r>
              <a:rPr lang="en-US" sz="1580" dirty="0">
                <a:solidFill>
                  <a:srgbClr val="FFFFFF"/>
                </a:solidFill>
                <a:latin typeface="Roboto Regular" pitchFamily="34" charset="0"/>
                <a:ea typeface="Roboto Regular" pitchFamily="34" charset="-122"/>
                <a:cs typeface="Roboto Regular" pitchFamily="34" charset="-120"/>
              </a:rPr>
              <a:t>w</a:t>
            </a:r>
            <a:endParaRPr lang="en-US" sz="1580" dirty="0"/>
          </a:p>
        </p:txBody>
      </p:sp>
      <p:sp>
        <p:nvSpPr>
          <p:cNvPr id="19" name="Text 13"/>
          <p:cNvSpPr/>
          <p:nvPr/>
        </p:nvSpPr>
        <p:spPr>
          <a:xfrm>
            <a:off x="9363075" y="6574352"/>
            <a:ext cx="144028" cy="213978"/>
          </a:xfrm>
          <a:prstGeom prst="rect">
            <a:avLst/>
          </a:prstGeom>
          <a:noFill/>
          <a:ln/>
        </p:spPr>
        <p:txBody>
          <a:bodyPr wrap="square" lIns="0" tIns="0" rIns="0" bIns="0" rtlCol="0" anchor="t"/>
          <a:lstStyle/>
          <a:p>
            <a:pPr marL="0" indent="0" algn="ctr">
              <a:lnSpc>
                <a:spcPts val="1685"/>
              </a:lnSpc>
              <a:buNone/>
            </a:pPr>
            <a:r>
              <a:rPr lang="en-US" sz="1580" dirty="0">
                <a:solidFill>
                  <a:srgbClr val="FFFFFF"/>
                </a:solidFill>
                <a:latin typeface="Roboto Regular" pitchFamily="34" charset="0"/>
                <a:ea typeface="Roboto Regular" pitchFamily="34" charset="-122"/>
                <a:cs typeface="Roboto Regular" pitchFamily="34" charset="-120"/>
              </a:rPr>
              <a:t>e</a:t>
            </a:r>
            <a:endParaRPr lang="en-US" sz="1580" dirty="0"/>
          </a:p>
        </p:txBody>
      </p:sp>
      <p:sp>
        <p:nvSpPr>
          <p:cNvPr id="20" name="Text 14"/>
          <p:cNvSpPr/>
          <p:nvPr/>
        </p:nvSpPr>
        <p:spPr>
          <a:xfrm>
            <a:off x="9686925" y="6574352"/>
            <a:ext cx="144028" cy="213978"/>
          </a:xfrm>
          <a:prstGeom prst="rect">
            <a:avLst/>
          </a:prstGeom>
          <a:noFill/>
          <a:ln/>
        </p:spPr>
        <p:txBody>
          <a:bodyPr wrap="square" lIns="0" tIns="0" rIns="0" bIns="0" rtlCol="0" anchor="t"/>
          <a:lstStyle/>
          <a:p>
            <a:pPr marL="0" indent="0" algn="ctr">
              <a:lnSpc>
                <a:spcPts val="1685"/>
              </a:lnSpc>
              <a:buNone/>
            </a:pPr>
            <a:r>
              <a:rPr lang="en-US" sz="1580" dirty="0">
                <a:solidFill>
                  <a:srgbClr val="FFFFFF"/>
                </a:solidFill>
                <a:latin typeface="Roboto Regular" pitchFamily="34" charset="0"/>
                <a:ea typeface="Roboto Regular" pitchFamily="34" charset="-122"/>
                <a:cs typeface="Roboto Regular" pitchFamily="34" charset="-120"/>
              </a:rPr>
              <a:t>r</a:t>
            </a:r>
            <a:endParaRPr lang="en-US" sz="1580" dirty="0"/>
          </a:p>
        </p:txBody>
      </p:sp>
      <p:sp>
        <p:nvSpPr>
          <p:cNvPr id="21" name="Text 15"/>
          <p:cNvSpPr/>
          <p:nvPr/>
        </p:nvSpPr>
        <p:spPr>
          <a:xfrm>
            <a:off x="10020300" y="6574352"/>
            <a:ext cx="144028" cy="213978"/>
          </a:xfrm>
          <a:prstGeom prst="rect">
            <a:avLst/>
          </a:prstGeom>
          <a:noFill/>
          <a:ln/>
        </p:spPr>
        <p:txBody>
          <a:bodyPr wrap="square" lIns="0" tIns="0" rIns="0" bIns="0" rtlCol="0" anchor="t"/>
          <a:lstStyle/>
          <a:p>
            <a:pPr marL="0" indent="0" algn="ctr">
              <a:lnSpc>
                <a:spcPts val="1685"/>
              </a:lnSpc>
              <a:buNone/>
            </a:pPr>
            <a:r>
              <a:rPr lang="en-US" sz="1580" dirty="0">
                <a:solidFill>
                  <a:srgbClr val="FFFFFF"/>
                </a:solidFill>
                <a:latin typeface="Roboto Regular" pitchFamily="34" charset="0"/>
                <a:ea typeface="Roboto Regular" pitchFamily="34" charset="-122"/>
                <a:cs typeface="Roboto Regular" pitchFamily="34" charset="-120"/>
              </a:rPr>
              <a:t>t</a:t>
            </a:r>
            <a:endParaRPr lang="en-US" sz="1580" dirty="0"/>
          </a:p>
        </p:txBody>
      </p:sp>
      <p:sp>
        <p:nvSpPr>
          <p:cNvPr id="22" name="Text 16"/>
          <p:cNvSpPr/>
          <p:nvPr/>
        </p:nvSpPr>
        <p:spPr>
          <a:xfrm>
            <a:off x="10363200" y="6574352"/>
            <a:ext cx="144028" cy="213978"/>
          </a:xfrm>
          <a:prstGeom prst="rect">
            <a:avLst/>
          </a:prstGeom>
          <a:noFill/>
          <a:ln/>
        </p:spPr>
        <p:txBody>
          <a:bodyPr wrap="square" lIns="0" tIns="0" rIns="0" bIns="0" rtlCol="0" anchor="t"/>
          <a:lstStyle/>
          <a:p>
            <a:pPr marL="0" indent="0" algn="ctr">
              <a:lnSpc>
                <a:spcPts val="1685"/>
              </a:lnSpc>
              <a:buNone/>
            </a:pPr>
            <a:r>
              <a:rPr lang="en-US" sz="1580" dirty="0">
                <a:solidFill>
                  <a:srgbClr val="FFFFFF"/>
                </a:solidFill>
                <a:latin typeface="Roboto Regular" pitchFamily="34" charset="0"/>
                <a:ea typeface="Roboto Regular" pitchFamily="34" charset="-122"/>
                <a:cs typeface="Roboto Regular" pitchFamily="34" charset="-120"/>
              </a:rPr>
              <a:t>y</a:t>
            </a:r>
            <a:endParaRPr lang="en-US" sz="1580" dirty="0"/>
          </a:p>
        </p:txBody>
      </p:sp>
      <p:sp>
        <p:nvSpPr>
          <p:cNvPr id="23" name="Text 17"/>
          <p:cNvSpPr/>
          <p:nvPr/>
        </p:nvSpPr>
        <p:spPr>
          <a:xfrm>
            <a:off x="10687050" y="6574352"/>
            <a:ext cx="144028" cy="213978"/>
          </a:xfrm>
          <a:prstGeom prst="rect">
            <a:avLst/>
          </a:prstGeom>
          <a:noFill/>
          <a:ln/>
        </p:spPr>
        <p:txBody>
          <a:bodyPr wrap="square" lIns="0" tIns="0" rIns="0" bIns="0" rtlCol="0" anchor="t"/>
          <a:lstStyle/>
          <a:p>
            <a:pPr marL="0" indent="0" algn="ctr">
              <a:lnSpc>
                <a:spcPts val="1685"/>
              </a:lnSpc>
              <a:buNone/>
            </a:pPr>
            <a:r>
              <a:rPr lang="en-US" sz="1580" dirty="0">
                <a:solidFill>
                  <a:srgbClr val="FFFFFF"/>
                </a:solidFill>
                <a:latin typeface="Roboto Regular" pitchFamily="34" charset="0"/>
                <a:ea typeface="Roboto Regular" pitchFamily="34" charset="-122"/>
                <a:cs typeface="Roboto Regular" pitchFamily="34" charset="-120"/>
              </a:rPr>
              <a:t>u</a:t>
            </a:r>
            <a:endParaRPr lang="en-US" sz="1580" dirty="0"/>
          </a:p>
        </p:txBody>
      </p:sp>
      <p:sp>
        <p:nvSpPr>
          <p:cNvPr id="24" name="Text 18"/>
          <p:cNvSpPr/>
          <p:nvPr/>
        </p:nvSpPr>
        <p:spPr>
          <a:xfrm>
            <a:off x="11029950" y="6574352"/>
            <a:ext cx="144028" cy="213978"/>
          </a:xfrm>
          <a:prstGeom prst="rect">
            <a:avLst/>
          </a:prstGeom>
          <a:noFill/>
          <a:ln/>
        </p:spPr>
        <p:txBody>
          <a:bodyPr wrap="square" lIns="0" tIns="0" rIns="0" bIns="0" rtlCol="0" anchor="t"/>
          <a:lstStyle/>
          <a:p>
            <a:pPr marL="0" indent="0" algn="ctr">
              <a:lnSpc>
                <a:spcPts val="1685"/>
              </a:lnSpc>
              <a:buNone/>
            </a:pPr>
            <a:r>
              <a:rPr lang="en-US" sz="1580" dirty="0">
                <a:solidFill>
                  <a:srgbClr val="FFFFFF"/>
                </a:solidFill>
                <a:latin typeface="Roboto Regular" pitchFamily="34" charset="0"/>
                <a:ea typeface="Roboto Regular" pitchFamily="34" charset="-122"/>
                <a:cs typeface="Roboto Regular" pitchFamily="34" charset="-120"/>
              </a:rPr>
              <a:t>i</a:t>
            </a:r>
            <a:endParaRPr lang="en-US" sz="1580" dirty="0"/>
          </a:p>
        </p:txBody>
      </p:sp>
      <p:sp>
        <p:nvSpPr>
          <p:cNvPr id="25" name="Text 19"/>
          <p:cNvSpPr/>
          <p:nvPr/>
        </p:nvSpPr>
        <p:spPr>
          <a:xfrm>
            <a:off x="11372850" y="6574352"/>
            <a:ext cx="144028" cy="213978"/>
          </a:xfrm>
          <a:prstGeom prst="rect">
            <a:avLst/>
          </a:prstGeom>
          <a:noFill/>
          <a:ln/>
        </p:spPr>
        <p:txBody>
          <a:bodyPr wrap="square" lIns="0" tIns="0" rIns="0" bIns="0" rtlCol="0" anchor="t"/>
          <a:lstStyle/>
          <a:p>
            <a:pPr marL="0" indent="0" algn="ctr">
              <a:lnSpc>
                <a:spcPts val="1685"/>
              </a:lnSpc>
              <a:buNone/>
            </a:pPr>
            <a:r>
              <a:rPr lang="en-US" sz="1580" dirty="0">
                <a:solidFill>
                  <a:srgbClr val="FFFFFF"/>
                </a:solidFill>
                <a:latin typeface="Roboto Regular" pitchFamily="34" charset="0"/>
                <a:ea typeface="Roboto Regular" pitchFamily="34" charset="-122"/>
                <a:cs typeface="Roboto Regular" pitchFamily="34" charset="-120"/>
              </a:rPr>
              <a:t>o</a:t>
            </a:r>
            <a:endParaRPr lang="en-US" sz="1580" dirty="0"/>
          </a:p>
        </p:txBody>
      </p:sp>
      <p:sp>
        <p:nvSpPr>
          <p:cNvPr id="26" name="Text 20"/>
          <p:cNvSpPr/>
          <p:nvPr/>
        </p:nvSpPr>
        <p:spPr>
          <a:xfrm>
            <a:off x="11706225" y="6574352"/>
            <a:ext cx="144028" cy="213978"/>
          </a:xfrm>
          <a:prstGeom prst="rect">
            <a:avLst/>
          </a:prstGeom>
          <a:noFill/>
          <a:ln/>
        </p:spPr>
        <p:txBody>
          <a:bodyPr wrap="square" lIns="0" tIns="0" rIns="0" bIns="0" rtlCol="0" anchor="t"/>
          <a:lstStyle/>
          <a:p>
            <a:pPr marL="0" indent="0" algn="ctr">
              <a:lnSpc>
                <a:spcPts val="1685"/>
              </a:lnSpc>
              <a:buNone/>
            </a:pPr>
            <a:r>
              <a:rPr lang="en-US" sz="1580" dirty="0">
                <a:solidFill>
                  <a:srgbClr val="FFFFFF"/>
                </a:solidFill>
                <a:latin typeface="Roboto Regular" pitchFamily="34" charset="0"/>
                <a:ea typeface="Roboto Regular" pitchFamily="34" charset="-122"/>
                <a:cs typeface="Roboto Regular" pitchFamily="34" charset="-120"/>
              </a:rPr>
              <a:t>p</a:t>
            </a:r>
            <a:endParaRPr lang="en-US" sz="1580" dirty="0"/>
          </a:p>
        </p:txBody>
      </p:sp>
      <p:sp>
        <p:nvSpPr>
          <p:cNvPr id="27" name="Text 21"/>
          <p:cNvSpPr/>
          <p:nvPr/>
        </p:nvSpPr>
        <p:spPr>
          <a:xfrm>
            <a:off x="8867775" y="7055644"/>
            <a:ext cx="144028" cy="213978"/>
          </a:xfrm>
          <a:prstGeom prst="rect">
            <a:avLst/>
          </a:prstGeom>
          <a:noFill/>
          <a:ln/>
        </p:spPr>
        <p:txBody>
          <a:bodyPr wrap="square" lIns="0" tIns="0" rIns="0" bIns="0" rtlCol="0" anchor="t"/>
          <a:lstStyle/>
          <a:p>
            <a:pPr marL="0" indent="0" algn="ctr">
              <a:lnSpc>
                <a:spcPts val="1685"/>
              </a:lnSpc>
              <a:buNone/>
            </a:pPr>
            <a:r>
              <a:rPr lang="en-US" sz="1580" dirty="0">
                <a:solidFill>
                  <a:srgbClr val="FFFFFF"/>
                </a:solidFill>
                <a:latin typeface="Roboto Regular" pitchFamily="34" charset="0"/>
                <a:ea typeface="Roboto Regular" pitchFamily="34" charset="-122"/>
                <a:cs typeface="Roboto Regular" pitchFamily="34" charset="-120"/>
              </a:rPr>
              <a:t>a</a:t>
            </a:r>
            <a:endParaRPr lang="en-US" sz="1580" dirty="0"/>
          </a:p>
        </p:txBody>
      </p:sp>
      <p:sp>
        <p:nvSpPr>
          <p:cNvPr id="28" name="Text 22"/>
          <p:cNvSpPr/>
          <p:nvPr/>
        </p:nvSpPr>
        <p:spPr>
          <a:xfrm>
            <a:off x="9201150" y="7055644"/>
            <a:ext cx="144028" cy="213978"/>
          </a:xfrm>
          <a:prstGeom prst="rect">
            <a:avLst/>
          </a:prstGeom>
          <a:noFill/>
          <a:ln/>
        </p:spPr>
        <p:txBody>
          <a:bodyPr wrap="square" lIns="0" tIns="0" rIns="0" bIns="0" rtlCol="0" anchor="t"/>
          <a:lstStyle/>
          <a:p>
            <a:pPr marL="0" indent="0" algn="ctr">
              <a:lnSpc>
                <a:spcPts val="1685"/>
              </a:lnSpc>
              <a:buNone/>
            </a:pPr>
            <a:r>
              <a:rPr lang="en-US" sz="1580" dirty="0">
                <a:solidFill>
                  <a:srgbClr val="FFFFFF"/>
                </a:solidFill>
                <a:latin typeface="Roboto Regular" pitchFamily="34" charset="0"/>
                <a:ea typeface="Roboto Regular" pitchFamily="34" charset="-122"/>
                <a:cs typeface="Roboto Regular" pitchFamily="34" charset="-120"/>
              </a:rPr>
              <a:t>s</a:t>
            </a:r>
            <a:endParaRPr lang="en-US" sz="1580" dirty="0"/>
          </a:p>
        </p:txBody>
      </p:sp>
      <p:sp>
        <p:nvSpPr>
          <p:cNvPr id="29" name="Text 23"/>
          <p:cNvSpPr/>
          <p:nvPr/>
        </p:nvSpPr>
        <p:spPr>
          <a:xfrm>
            <a:off x="9534525" y="7055644"/>
            <a:ext cx="144028" cy="213978"/>
          </a:xfrm>
          <a:prstGeom prst="rect">
            <a:avLst/>
          </a:prstGeom>
          <a:noFill/>
          <a:ln/>
        </p:spPr>
        <p:txBody>
          <a:bodyPr wrap="square" lIns="0" tIns="0" rIns="0" bIns="0" rtlCol="0" anchor="t"/>
          <a:lstStyle/>
          <a:p>
            <a:pPr marL="0" indent="0" algn="ctr">
              <a:lnSpc>
                <a:spcPts val="1685"/>
              </a:lnSpc>
              <a:buNone/>
            </a:pPr>
            <a:r>
              <a:rPr lang="en-US" sz="1580" dirty="0">
                <a:solidFill>
                  <a:srgbClr val="FFFFFF"/>
                </a:solidFill>
                <a:latin typeface="Roboto Regular" pitchFamily="34" charset="0"/>
                <a:ea typeface="Roboto Regular" pitchFamily="34" charset="-122"/>
                <a:cs typeface="Roboto Regular" pitchFamily="34" charset="-120"/>
              </a:rPr>
              <a:t>d</a:t>
            </a:r>
            <a:endParaRPr lang="en-US" sz="1580" dirty="0"/>
          </a:p>
        </p:txBody>
      </p:sp>
      <p:sp>
        <p:nvSpPr>
          <p:cNvPr id="30" name="Text 24"/>
          <p:cNvSpPr/>
          <p:nvPr/>
        </p:nvSpPr>
        <p:spPr>
          <a:xfrm>
            <a:off x="9858375" y="7055644"/>
            <a:ext cx="144028" cy="213978"/>
          </a:xfrm>
          <a:prstGeom prst="rect">
            <a:avLst/>
          </a:prstGeom>
          <a:noFill/>
          <a:ln/>
        </p:spPr>
        <p:txBody>
          <a:bodyPr wrap="square" lIns="0" tIns="0" rIns="0" bIns="0" rtlCol="0" anchor="t"/>
          <a:lstStyle/>
          <a:p>
            <a:pPr marL="0" indent="0" algn="ctr">
              <a:lnSpc>
                <a:spcPts val="1685"/>
              </a:lnSpc>
              <a:buNone/>
            </a:pPr>
            <a:r>
              <a:rPr lang="en-US" sz="1580" dirty="0">
                <a:solidFill>
                  <a:srgbClr val="FFFFFF"/>
                </a:solidFill>
                <a:latin typeface="Roboto Regular" pitchFamily="34" charset="0"/>
                <a:ea typeface="Roboto Regular" pitchFamily="34" charset="-122"/>
                <a:cs typeface="Roboto Regular" pitchFamily="34" charset="-120"/>
              </a:rPr>
              <a:t>f</a:t>
            </a:r>
            <a:endParaRPr lang="en-US" sz="1580" dirty="0"/>
          </a:p>
        </p:txBody>
      </p:sp>
      <p:sp>
        <p:nvSpPr>
          <p:cNvPr id="31" name="Text 25"/>
          <p:cNvSpPr/>
          <p:nvPr/>
        </p:nvSpPr>
        <p:spPr>
          <a:xfrm>
            <a:off x="10191750" y="7055644"/>
            <a:ext cx="144028" cy="213978"/>
          </a:xfrm>
          <a:prstGeom prst="rect">
            <a:avLst/>
          </a:prstGeom>
          <a:noFill/>
          <a:ln/>
        </p:spPr>
        <p:txBody>
          <a:bodyPr wrap="square" lIns="0" tIns="0" rIns="0" bIns="0" rtlCol="0" anchor="t"/>
          <a:lstStyle/>
          <a:p>
            <a:pPr marL="0" indent="0" algn="ctr">
              <a:lnSpc>
                <a:spcPts val="1685"/>
              </a:lnSpc>
              <a:buNone/>
            </a:pPr>
            <a:r>
              <a:rPr lang="en-US" sz="1580" dirty="0">
                <a:solidFill>
                  <a:srgbClr val="FFFFFF"/>
                </a:solidFill>
                <a:latin typeface="Roboto Regular" pitchFamily="34" charset="0"/>
                <a:ea typeface="Roboto Regular" pitchFamily="34" charset="-122"/>
                <a:cs typeface="Roboto Regular" pitchFamily="34" charset="-120"/>
              </a:rPr>
              <a:t>g</a:t>
            </a:r>
            <a:endParaRPr lang="en-US" sz="1580" dirty="0"/>
          </a:p>
        </p:txBody>
      </p:sp>
      <p:sp>
        <p:nvSpPr>
          <p:cNvPr id="32" name="Text 26"/>
          <p:cNvSpPr/>
          <p:nvPr/>
        </p:nvSpPr>
        <p:spPr>
          <a:xfrm>
            <a:off x="10525125" y="7055644"/>
            <a:ext cx="144028" cy="213978"/>
          </a:xfrm>
          <a:prstGeom prst="rect">
            <a:avLst/>
          </a:prstGeom>
          <a:noFill/>
          <a:ln/>
        </p:spPr>
        <p:txBody>
          <a:bodyPr wrap="square" lIns="0" tIns="0" rIns="0" bIns="0" rtlCol="0" anchor="t"/>
          <a:lstStyle/>
          <a:p>
            <a:pPr marL="0" indent="0" algn="ctr">
              <a:lnSpc>
                <a:spcPts val="1685"/>
              </a:lnSpc>
              <a:buNone/>
            </a:pPr>
            <a:r>
              <a:rPr lang="en-US" sz="1580" dirty="0">
                <a:solidFill>
                  <a:srgbClr val="FFFFFF"/>
                </a:solidFill>
                <a:latin typeface="Roboto Regular" pitchFamily="34" charset="0"/>
                <a:ea typeface="Roboto Regular" pitchFamily="34" charset="-122"/>
                <a:cs typeface="Roboto Regular" pitchFamily="34" charset="-120"/>
              </a:rPr>
              <a:t>h</a:t>
            </a:r>
            <a:endParaRPr lang="en-US" sz="1580" dirty="0"/>
          </a:p>
        </p:txBody>
      </p:sp>
      <p:sp>
        <p:nvSpPr>
          <p:cNvPr id="33" name="Text 27"/>
          <p:cNvSpPr/>
          <p:nvPr/>
        </p:nvSpPr>
        <p:spPr>
          <a:xfrm>
            <a:off x="10858500" y="7055644"/>
            <a:ext cx="144028" cy="213978"/>
          </a:xfrm>
          <a:prstGeom prst="rect">
            <a:avLst/>
          </a:prstGeom>
          <a:noFill/>
          <a:ln/>
        </p:spPr>
        <p:txBody>
          <a:bodyPr wrap="square" lIns="0" tIns="0" rIns="0" bIns="0" rtlCol="0" anchor="t"/>
          <a:lstStyle/>
          <a:p>
            <a:pPr marL="0" indent="0" algn="ctr">
              <a:lnSpc>
                <a:spcPts val="1685"/>
              </a:lnSpc>
              <a:buNone/>
            </a:pPr>
            <a:r>
              <a:rPr lang="en-US" sz="1580" dirty="0">
                <a:solidFill>
                  <a:srgbClr val="FFFFFF"/>
                </a:solidFill>
                <a:latin typeface="Roboto Regular" pitchFamily="34" charset="0"/>
                <a:ea typeface="Roboto Regular" pitchFamily="34" charset="-122"/>
                <a:cs typeface="Roboto Regular" pitchFamily="34" charset="-120"/>
              </a:rPr>
              <a:t>j</a:t>
            </a:r>
            <a:endParaRPr lang="en-US" sz="1580" dirty="0"/>
          </a:p>
        </p:txBody>
      </p:sp>
      <p:sp>
        <p:nvSpPr>
          <p:cNvPr id="34" name="Text 28"/>
          <p:cNvSpPr/>
          <p:nvPr/>
        </p:nvSpPr>
        <p:spPr>
          <a:xfrm>
            <a:off x="11201400" y="7055644"/>
            <a:ext cx="144028" cy="213978"/>
          </a:xfrm>
          <a:prstGeom prst="rect">
            <a:avLst/>
          </a:prstGeom>
          <a:noFill/>
          <a:ln/>
        </p:spPr>
        <p:txBody>
          <a:bodyPr wrap="square" lIns="0" tIns="0" rIns="0" bIns="0" rtlCol="0" anchor="t"/>
          <a:lstStyle/>
          <a:p>
            <a:pPr marL="0" indent="0" algn="ctr">
              <a:lnSpc>
                <a:spcPts val="1685"/>
              </a:lnSpc>
              <a:buNone/>
            </a:pPr>
            <a:r>
              <a:rPr lang="en-US" sz="1580" dirty="0">
                <a:solidFill>
                  <a:srgbClr val="FFFFFF"/>
                </a:solidFill>
                <a:latin typeface="Roboto Regular" pitchFamily="34" charset="0"/>
                <a:ea typeface="Roboto Regular" pitchFamily="34" charset="-122"/>
                <a:cs typeface="Roboto Regular" pitchFamily="34" charset="-120"/>
              </a:rPr>
              <a:t>k</a:t>
            </a:r>
            <a:endParaRPr lang="en-US" sz="1580" dirty="0"/>
          </a:p>
        </p:txBody>
      </p:sp>
      <p:sp>
        <p:nvSpPr>
          <p:cNvPr id="35" name="Text 29"/>
          <p:cNvSpPr/>
          <p:nvPr/>
        </p:nvSpPr>
        <p:spPr>
          <a:xfrm>
            <a:off x="11534775" y="7055644"/>
            <a:ext cx="144028" cy="213978"/>
          </a:xfrm>
          <a:prstGeom prst="rect">
            <a:avLst/>
          </a:prstGeom>
          <a:noFill/>
          <a:ln/>
        </p:spPr>
        <p:txBody>
          <a:bodyPr wrap="square" lIns="0" tIns="0" rIns="0" bIns="0" rtlCol="0" anchor="t"/>
          <a:lstStyle/>
          <a:p>
            <a:pPr marL="0" indent="0" algn="ctr">
              <a:lnSpc>
                <a:spcPts val="1685"/>
              </a:lnSpc>
              <a:buNone/>
            </a:pPr>
            <a:r>
              <a:rPr lang="en-US" sz="1580" dirty="0">
                <a:solidFill>
                  <a:srgbClr val="FFFFFF"/>
                </a:solidFill>
                <a:latin typeface="Roboto Regular" pitchFamily="34" charset="0"/>
                <a:ea typeface="Roboto Regular" pitchFamily="34" charset="-122"/>
                <a:cs typeface="Roboto Regular" pitchFamily="34" charset="-120"/>
              </a:rPr>
              <a:t>l</a:t>
            </a:r>
            <a:endParaRPr lang="en-US" sz="1580" dirty="0"/>
          </a:p>
        </p:txBody>
      </p:sp>
      <p:sp>
        <p:nvSpPr>
          <p:cNvPr id="36" name="Text 30"/>
          <p:cNvSpPr/>
          <p:nvPr/>
        </p:nvSpPr>
        <p:spPr>
          <a:xfrm>
            <a:off x="9210675" y="7537196"/>
            <a:ext cx="144028" cy="213978"/>
          </a:xfrm>
          <a:prstGeom prst="rect">
            <a:avLst/>
          </a:prstGeom>
          <a:noFill/>
          <a:ln/>
        </p:spPr>
        <p:txBody>
          <a:bodyPr wrap="square" lIns="0" tIns="0" rIns="0" bIns="0" rtlCol="0" anchor="t"/>
          <a:lstStyle/>
          <a:p>
            <a:pPr marL="0" indent="0" algn="ctr">
              <a:lnSpc>
                <a:spcPts val="1685"/>
              </a:lnSpc>
              <a:buNone/>
            </a:pPr>
            <a:r>
              <a:rPr lang="en-US" sz="1580" dirty="0">
                <a:solidFill>
                  <a:srgbClr val="FFFFFF"/>
                </a:solidFill>
                <a:latin typeface="Roboto Regular" pitchFamily="34" charset="0"/>
                <a:ea typeface="Roboto Regular" pitchFamily="34" charset="-122"/>
                <a:cs typeface="Roboto Regular" pitchFamily="34" charset="-120"/>
              </a:rPr>
              <a:t>z</a:t>
            </a:r>
            <a:endParaRPr lang="en-US" sz="1580" dirty="0"/>
          </a:p>
        </p:txBody>
      </p:sp>
      <p:sp>
        <p:nvSpPr>
          <p:cNvPr id="37" name="Text 31"/>
          <p:cNvSpPr/>
          <p:nvPr/>
        </p:nvSpPr>
        <p:spPr>
          <a:xfrm>
            <a:off x="9534525" y="7537196"/>
            <a:ext cx="144028" cy="213978"/>
          </a:xfrm>
          <a:prstGeom prst="rect">
            <a:avLst/>
          </a:prstGeom>
          <a:noFill/>
          <a:ln/>
        </p:spPr>
        <p:txBody>
          <a:bodyPr wrap="square" lIns="0" tIns="0" rIns="0" bIns="0" rtlCol="0" anchor="t"/>
          <a:lstStyle/>
          <a:p>
            <a:pPr marL="0" indent="0" algn="ctr">
              <a:lnSpc>
                <a:spcPts val="1685"/>
              </a:lnSpc>
              <a:buNone/>
            </a:pPr>
            <a:r>
              <a:rPr lang="en-US" sz="1580" dirty="0">
                <a:solidFill>
                  <a:srgbClr val="FFFFFF"/>
                </a:solidFill>
                <a:latin typeface="Roboto Regular" pitchFamily="34" charset="0"/>
                <a:ea typeface="Roboto Regular" pitchFamily="34" charset="-122"/>
                <a:cs typeface="Roboto Regular" pitchFamily="34" charset="-120"/>
              </a:rPr>
              <a:t>x</a:t>
            </a:r>
            <a:endParaRPr lang="en-US" sz="1580" dirty="0"/>
          </a:p>
        </p:txBody>
      </p:sp>
      <p:sp>
        <p:nvSpPr>
          <p:cNvPr id="38" name="Text 32"/>
          <p:cNvSpPr/>
          <p:nvPr/>
        </p:nvSpPr>
        <p:spPr>
          <a:xfrm>
            <a:off x="9867900" y="7537196"/>
            <a:ext cx="144028" cy="213978"/>
          </a:xfrm>
          <a:prstGeom prst="rect">
            <a:avLst/>
          </a:prstGeom>
          <a:noFill/>
          <a:ln/>
        </p:spPr>
        <p:txBody>
          <a:bodyPr wrap="square" lIns="0" tIns="0" rIns="0" bIns="0" rtlCol="0" anchor="t"/>
          <a:lstStyle/>
          <a:p>
            <a:pPr marL="0" indent="0" algn="ctr">
              <a:lnSpc>
                <a:spcPts val="1685"/>
              </a:lnSpc>
              <a:buNone/>
            </a:pPr>
            <a:r>
              <a:rPr lang="en-US" sz="1580" dirty="0">
                <a:solidFill>
                  <a:srgbClr val="FFFFFF"/>
                </a:solidFill>
                <a:latin typeface="Roboto Regular" pitchFamily="34" charset="0"/>
                <a:ea typeface="Roboto Regular" pitchFamily="34" charset="-122"/>
                <a:cs typeface="Roboto Regular" pitchFamily="34" charset="-120"/>
              </a:rPr>
              <a:t>c</a:t>
            </a:r>
            <a:endParaRPr lang="en-US" sz="1580" dirty="0"/>
          </a:p>
        </p:txBody>
      </p:sp>
      <p:sp>
        <p:nvSpPr>
          <p:cNvPr id="39" name="Text 33"/>
          <p:cNvSpPr/>
          <p:nvPr/>
        </p:nvSpPr>
        <p:spPr>
          <a:xfrm>
            <a:off x="10201275" y="7537196"/>
            <a:ext cx="144028" cy="213978"/>
          </a:xfrm>
          <a:prstGeom prst="rect">
            <a:avLst/>
          </a:prstGeom>
          <a:noFill/>
          <a:ln/>
        </p:spPr>
        <p:txBody>
          <a:bodyPr wrap="square" lIns="0" tIns="0" rIns="0" bIns="0" rtlCol="0" anchor="t"/>
          <a:lstStyle/>
          <a:p>
            <a:pPr marL="0" indent="0" algn="ctr">
              <a:lnSpc>
                <a:spcPts val="1685"/>
              </a:lnSpc>
              <a:buNone/>
            </a:pPr>
            <a:r>
              <a:rPr lang="en-US" sz="1580" dirty="0">
                <a:solidFill>
                  <a:srgbClr val="FFFFFF"/>
                </a:solidFill>
                <a:latin typeface="Roboto Regular" pitchFamily="34" charset="0"/>
                <a:ea typeface="Roboto Regular" pitchFamily="34" charset="-122"/>
                <a:cs typeface="Roboto Regular" pitchFamily="34" charset="-120"/>
              </a:rPr>
              <a:t>v</a:t>
            </a:r>
            <a:endParaRPr lang="en-US" sz="1580" dirty="0"/>
          </a:p>
        </p:txBody>
      </p:sp>
      <p:sp>
        <p:nvSpPr>
          <p:cNvPr id="40" name="Text 34"/>
          <p:cNvSpPr/>
          <p:nvPr/>
        </p:nvSpPr>
        <p:spPr>
          <a:xfrm>
            <a:off x="10525125" y="7537196"/>
            <a:ext cx="144028" cy="213978"/>
          </a:xfrm>
          <a:prstGeom prst="rect">
            <a:avLst/>
          </a:prstGeom>
          <a:noFill/>
          <a:ln/>
        </p:spPr>
        <p:txBody>
          <a:bodyPr wrap="square" lIns="0" tIns="0" rIns="0" bIns="0" rtlCol="0" anchor="t"/>
          <a:lstStyle/>
          <a:p>
            <a:pPr marL="0" indent="0" algn="ctr">
              <a:lnSpc>
                <a:spcPts val="1685"/>
              </a:lnSpc>
              <a:buNone/>
            </a:pPr>
            <a:r>
              <a:rPr lang="en-US" sz="1580" dirty="0">
                <a:solidFill>
                  <a:srgbClr val="FFFFFF"/>
                </a:solidFill>
                <a:latin typeface="Roboto Regular" pitchFamily="34" charset="0"/>
                <a:ea typeface="Roboto Regular" pitchFamily="34" charset="-122"/>
                <a:cs typeface="Roboto Regular" pitchFamily="34" charset="-120"/>
              </a:rPr>
              <a:t>b</a:t>
            </a:r>
            <a:endParaRPr lang="en-US" sz="1580" dirty="0"/>
          </a:p>
        </p:txBody>
      </p:sp>
      <p:sp>
        <p:nvSpPr>
          <p:cNvPr id="41" name="Text 35"/>
          <p:cNvSpPr/>
          <p:nvPr/>
        </p:nvSpPr>
        <p:spPr>
          <a:xfrm>
            <a:off x="10868025" y="7537196"/>
            <a:ext cx="144028" cy="213978"/>
          </a:xfrm>
          <a:prstGeom prst="rect">
            <a:avLst/>
          </a:prstGeom>
          <a:noFill/>
          <a:ln/>
        </p:spPr>
        <p:txBody>
          <a:bodyPr wrap="square" lIns="0" tIns="0" rIns="0" bIns="0" rtlCol="0" anchor="t"/>
          <a:lstStyle/>
          <a:p>
            <a:pPr marL="0" indent="0" algn="ctr">
              <a:lnSpc>
                <a:spcPts val="1685"/>
              </a:lnSpc>
              <a:buNone/>
            </a:pPr>
            <a:r>
              <a:rPr lang="en-US" sz="1580" dirty="0">
                <a:solidFill>
                  <a:srgbClr val="FFFFFF"/>
                </a:solidFill>
                <a:latin typeface="Roboto Regular" pitchFamily="34" charset="0"/>
                <a:ea typeface="Roboto Regular" pitchFamily="34" charset="-122"/>
                <a:cs typeface="Roboto Regular" pitchFamily="34" charset="-120"/>
              </a:rPr>
              <a:t>n</a:t>
            </a:r>
            <a:endParaRPr lang="en-US" sz="1580" dirty="0"/>
          </a:p>
        </p:txBody>
      </p:sp>
      <p:sp>
        <p:nvSpPr>
          <p:cNvPr id="42" name="Text 36"/>
          <p:cNvSpPr/>
          <p:nvPr/>
        </p:nvSpPr>
        <p:spPr>
          <a:xfrm>
            <a:off x="11201400" y="7537196"/>
            <a:ext cx="144028" cy="213978"/>
          </a:xfrm>
          <a:prstGeom prst="rect">
            <a:avLst/>
          </a:prstGeom>
          <a:noFill/>
          <a:ln/>
        </p:spPr>
        <p:txBody>
          <a:bodyPr wrap="square" lIns="0" tIns="0" rIns="0" bIns="0" rtlCol="0" anchor="t"/>
          <a:lstStyle/>
          <a:p>
            <a:pPr marL="0" indent="0" algn="ctr">
              <a:lnSpc>
                <a:spcPts val="1685"/>
              </a:lnSpc>
              <a:buNone/>
            </a:pPr>
            <a:r>
              <a:rPr lang="en-US" sz="1580" dirty="0">
                <a:solidFill>
                  <a:srgbClr val="FFFFFF"/>
                </a:solidFill>
                <a:latin typeface="Roboto Regular" pitchFamily="34" charset="0"/>
                <a:ea typeface="Roboto Regular" pitchFamily="34" charset="-122"/>
                <a:cs typeface="Roboto Regular" pitchFamily="34" charset="-120"/>
              </a:rPr>
              <a:t>m</a:t>
            </a:r>
            <a:endParaRPr lang="en-US" sz="1580" dirty="0"/>
          </a:p>
        </p:txBody>
      </p:sp>
      <p:sp>
        <p:nvSpPr>
          <p:cNvPr id="43" name="Text 37"/>
          <p:cNvSpPr/>
          <p:nvPr/>
        </p:nvSpPr>
        <p:spPr>
          <a:xfrm>
            <a:off x="8696325" y="7555055"/>
            <a:ext cx="233297" cy="187231"/>
          </a:xfrm>
          <a:prstGeom prst="rect">
            <a:avLst/>
          </a:prstGeom>
          <a:noFill/>
          <a:ln/>
        </p:spPr>
        <p:txBody>
          <a:bodyPr wrap="square" lIns="0" tIns="0" rIns="0" bIns="0" rtlCol="0" anchor="ctr"/>
          <a:lstStyle/>
          <a:p>
            <a:pPr marL="0" indent="0" algn="ctr">
              <a:buNone/>
            </a:pPr>
            <a:endParaRPr lang="en-US" dirty="0"/>
          </a:p>
        </p:txBody>
      </p:sp>
      <p:sp>
        <p:nvSpPr>
          <p:cNvPr id="44" name="Text 38"/>
          <p:cNvSpPr/>
          <p:nvPr/>
        </p:nvSpPr>
        <p:spPr>
          <a:xfrm>
            <a:off x="8677275" y="8018580"/>
            <a:ext cx="269005" cy="213978"/>
          </a:xfrm>
          <a:prstGeom prst="rect">
            <a:avLst/>
          </a:prstGeom>
          <a:noFill/>
          <a:ln/>
        </p:spPr>
        <p:txBody>
          <a:bodyPr wrap="square" lIns="0" tIns="0" rIns="0" bIns="0" rtlCol="0" anchor="t"/>
          <a:lstStyle/>
          <a:p>
            <a:pPr marL="0" indent="0" algn="ctr">
              <a:lnSpc>
                <a:spcPts val="1685"/>
              </a:lnSpc>
              <a:buNone/>
            </a:pPr>
            <a:r>
              <a:rPr lang="en-US" sz="1123" dirty="0">
                <a:solidFill>
                  <a:srgbClr val="FFFFFF"/>
                </a:solidFill>
                <a:latin typeface="Roboto Regular" pitchFamily="34" charset="0"/>
                <a:ea typeface="Roboto Regular" pitchFamily="34" charset="-122"/>
                <a:cs typeface="Roboto Regular" pitchFamily="34" charset="-120"/>
              </a:rPr>
              <a:t>123</a:t>
            </a:r>
            <a:endParaRPr lang="en-US" sz="1123" dirty="0"/>
          </a:p>
        </p:txBody>
      </p:sp>
      <p:sp>
        <p:nvSpPr>
          <p:cNvPr id="45" name="Text 39"/>
          <p:cNvSpPr/>
          <p:nvPr/>
        </p:nvSpPr>
        <p:spPr>
          <a:xfrm>
            <a:off x="11296650" y="8045314"/>
            <a:ext cx="465398" cy="160483"/>
          </a:xfrm>
          <a:prstGeom prst="rect">
            <a:avLst/>
          </a:prstGeom>
          <a:noFill/>
          <a:ln/>
        </p:spPr>
        <p:txBody>
          <a:bodyPr wrap="square" lIns="0" tIns="0" rIns="0" bIns="0" rtlCol="0" anchor="ctr"/>
          <a:lstStyle/>
          <a:p>
            <a:pPr marL="0" indent="0" algn="ctr">
              <a:lnSpc>
                <a:spcPts val="1350"/>
              </a:lnSpc>
              <a:buNone/>
            </a:pPr>
            <a:r>
              <a:rPr lang="en-US" sz="1123" kern="0" spc="-75" dirty="0">
                <a:solidFill>
                  <a:srgbClr val="FFFFFF"/>
                </a:solidFill>
                <a:latin typeface="Roboto Regular" pitchFamily="34" charset="0"/>
                <a:ea typeface="Roboto Regular" pitchFamily="34" charset="-122"/>
                <a:cs typeface="Roboto Regular" pitchFamily="34" charset="-120"/>
              </a:rPr>
              <a:t>return</a:t>
            </a:r>
            <a:endParaRPr lang="en-US" sz="1123" dirty="0"/>
          </a:p>
        </p:txBody>
      </p:sp>
      <p:sp>
        <p:nvSpPr>
          <p:cNvPr id="46" name="Text 40"/>
          <p:cNvSpPr/>
          <p:nvPr/>
        </p:nvSpPr>
        <p:spPr>
          <a:xfrm>
            <a:off x="9915525" y="8018580"/>
            <a:ext cx="725954" cy="213978"/>
          </a:xfrm>
          <a:prstGeom prst="rect">
            <a:avLst/>
          </a:prstGeom>
          <a:noFill/>
          <a:ln/>
        </p:spPr>
        <p:txBody>
          <a:bodyPr wrap="square" lIns="0" tIns="0" rIns="0" bIns="0" rtlCol="0" anchor="t"/>
          <a:lstStyle/>
          <a:p>
            <a:pPr marL="0" indent="0" algn="ctr">
              <a:lnSpc>
                <a:spcPts val="1685"/>
              </a:lnSpc>
              <a:buNone/>
            </a:pPr>
            <a:r>
              <a:rPr lang="en-US" sz="1123" dirty="0">
                <a:solidFill>
                  <a:srgbClr val="FFFFFF"/>
                </a:solidFill>
                <a:latin typeface="Roboto Regular" pitchFamily="34" charset="0"/>
                <a:ea typeface="Roboto Regular" pitchFamily="34" charset="-122"/>
                <a:cs typeface="Roboto Regular" pitchFamily="34" charset="-120"/>
              </a:rPr>
              <a:t>space</a:t>
            </a:r>
            <a:endParaRPr lang="en-US" sz="1123" dirty="0"/>
          </a:p>
        </p:txBody>
      </p:sp>
      <p:sp>
        <p:nvSpPr>
          <p:cNvPr id="47" name="Text 41"/>
          <p:cNvSpPr/>
          <p:nvPr/>
        </p:nvSpPr>
        <p:spPr>
          <a:xfrm>
            <a:off x="11620500" y="7555018"/>
            <a:ext cx="233297" cy="187231"/>
          </a:xfrm>
          <a:prstGeom prst="rect">
            <a:avLst/>
          </a:prstGeom>
          <a:noFill/>
          <a:ln/>
        </p:spPr>
        <p:txBody>
          <a:bodyPr wrap="square" lIns="0" tIns="0" rIns="0" bIns="0" rtlCol="0" anchor="ctr"/>
          <a:lstStyle/>
          <a:p>
            <a:pPr marL="0" indent="0" algn="ctr">
              <a:buNone/>
            </a:pPr>
            <a:endParaRPr lang="en-US" dirty="0"/>
          </a:p>
        </p:txBody>
      </p:sp>
      <p:sp>
        <p:nvSpPr>
          <p:cNvPr id="48" name="Text 42"/>
          <p:cNvSpPr/>
          <p:nvPr/>
        </p:nvSpPr>
        <p:spPr>
          <a:xfrm>
            <a:off x="8820150" y="8553543"/>
            <a:ext cx="251151" cy="231809"/>
          </a:xfrm>
          <a:prstGeom prst="rect">
            <a:avLst/>
          </a:prstGeom>
          <a:noFill/>
          <a:ln/>
        </p:spPr>
        <p:txBody>
          <a:bodyPr wrap="square" lIns="0" tIns="0" rIns="0" bIns="0" rtlCol="0" anchor="t"/>
          <a:lstStyle/>
          <a:p>
            <a:pPr marL="0" indent="0" algn="ctr">
              <a:buNone/>
            </a:pPr>
            <a:endParaRPr lang="en-US" dirty="0"/>
          </a:p>
        </p:txBody>
      </p:sp>
      <p:sp>
        <p:nvSpPr>
          <p:cNvPr id="49" name="Text 43"/>
          <p:cNvSpPr/>
          <p:nvPr/>
        </p:nvSpPr>
        <p:spPr>
          <a:xfrm>
            <a:off x="11487150" y="8553543"/>
            <a:ext cx="251151" cy="231809"/>
          </a:xfrm>
          <a:prstGeom prst="rect">
            <a:avLst/>
          </a:prstGeom>
          <a:noFill/>
          <a:ln/>
        </p:spPr>
        <p:txBody>
          <a:bodyPr wrap="square" lIns="0" tIns="0" rIns="0" bIns="0" rtlCol="0" anchor="t"/>
          <a:lstStyle/>
          <a:p>
            <a:pPr marL="0" indent="0" algn="ctr">
              <a:buNone/>
            </a:pPr>
            <a:endParaRPr lang="en-US" dirty="0"/>
          </a:p>
        </p:txBody>
      </p:sp>
      <p:sp>
        <p:nvSpPr>
          <p:cNvPr id="50" name="Text 44"/>
          <p:cNvSpPr/>
          <p:nvPr/>
        </p:nvSpPr>
        <p:spPr>
          <a:xfrm>
            <a:off x="8591550" y="1257300"/>
            <a:ext cx="409575" cy="266700"/>
          </a:xfrm>
          <a:prstGeom prst="rect">
            <a:avLst/>
          </a:prstGeom>
          <a:noFill/>
          <a:ln/>
        </p:spPr>
        <p:txBody>
          <a:bodyPr wrap="square" lIns="0" tIns="0" rIns="0" bIns="0" rtlCol="0" anchor="t"/>
          <a:lstStyle/>
          <a:p>
            <a:pPr marL="0" indent="0" algn="l">
              <a:lnSpc>
                <a:spcPts val="2100"/>
              </a:lnSpc>
              <a:buNone/>
            </a:pPr>
            <a:r>
              <a:rPr lang="en-US" sz="1800" dirty="0">
                <a:solidFill>
                  <a:srgbClr val="000000"/>
                </a:solidFill>
                <a:latin typeface="ITC Souvenir Medium" pitchFamily="34" charset="0"/>
                <a:ea typeface="ITC Souvenir Medium" pitchFamily="34" charset="-122"/>
                <a:cs typeface="ITC Souvenir Medium" pitchFamily="34" charset="-120"/>
              </a:rPr>
              <a:t>Old</a:t>
            </a:r>
            <a:endParaRPr lang="en-US" sz="1800" dirty="0"/>
          </a:p>
        </p:txBody>
      </p:sp>
      <p:sp>
        <p:nvSpPr>
          <p:cNvPr id="51" name="Text 45"/>
          <p:cNvSpPr/>
          <p:nvPr/>
        </p:nvSpPr>
        <p:spPr>
          <a:xfrm>
            <a:off x="13439775" y="1257300"/>
            <a:ext cx="485775" cy="266700"/>
          </a:xfrm>
          <a:prstGeom prst="rect">
            <a:avLst/>
          </a:prstGeom>
          <a:noFill/>
          <a:ln/>
        </p:spPr>
        <p:txBody>
          <a:bodyPr wrap="square" lIns="0" tIns="0" rIns="0" bIns="0" rtlCol="0" anchor="t"/>
          <a:lstStyle/>
          <a:p>
            <a:pPr marL="0" indent="0" algn="l">
              <a:lnSpc>
                <a:spcPts val="2100"/>
              </a:lnSpc>
              <a:buNone/>
            </a:pPr>
            <a:r>
              <a:rPr lang="en-US" sz="1800" dirty="0">
                <a:solidFill>
                  <a:srgbClr val="000000"/>
                </a:solidFill>
                <a:latin typeface="ITC Souvenir Medium" pitchFamily="34" charset="0"/>
                <a:ea typeface="ITC Souvenir Medium" pitchFamily="34" charset="-122"/>
                <a:cs typeface="ITC Souvenir Medium" pitchFamily="34" charset="-120"/>
              </a:rPr>
              <a:t>New</a:t>
            </a:r>
            <a:endParaRPr lang="en-US" sz="1800" dirty="0"/>
          </a:p>
        </p:txBody>
      </p:sp>
      <p:sp>
        <p:nvSpPr>
          <p:cNvPr id="52" name="Text 46"/>
          <p:cNvSpPr/>
          <p:nvPr/>
        </p:nvSpPr>
        <p:spPr>
          <a:xfrm>
            <a:off x="13677900" y="1898861"/>
            <a:ext cx="477123" cy="169656"/>
          </a:xfrm>
          <a:prstGeom prst="rect">
            <a:avLst/>
          </a:prstGeom>
          <a:noFill/>
          <a:ln/>
        </p:spPr>
        <p:txBody>
          <a:bodyPr wrap="square" lIns="0" tIns="0" rIns="0" bIns="0" rtlCol="0" anchor="t"/>
          <a:lstStyle/>
          <a:p>
            <a:pPr marL="0" indent="0" algn="ctr">
              <a:lnSpc>
                <a:spcPts val="1469"/>
              </a:lnSpc>
              <a:buNone/>
            </a:pPr>
            <a:r>
              <a:rPr lang="en-US" sz="1135" b="1" kern="0" spc="-27" dirty="0">
                <a:solidFill>
                  <a:srgbClr val="000000"/>
                </a:solidFill>
                <a:latin typeface="Maison Neue Bold" pitchFamily="34" charset="0"/>
                <a:ea typeface="Maison Neue Bold" pitchFamily="34" charset="-122"/>
                <a:cs typeface="Maison Neue Bold" pitchFamily="34" charset="-120"/>
              </a:rPr>
              <a:t>9:41</a:t>
            </a:r>
            <a:endParaRPr lang="en-US" sz="1135" dirty="0"/>
          </a:p>
        </p:txBody>
      </p:sp>
      <p:sp>
        <p:nvSpPr>
          <p:cNvPr id="53" name="Text 47"/>
          <p:cNvSpPr/>
          <p:nvPr/>
        </p:nvSpPr>
        <p:spPr>
          <a:xfrm>
            <a:off x="13649325" y="2401305"/>
            <a:ext cx="2114550" cy="352425"/>
          </a:xfrm>
          <a:prstGeom prst="rect">
            <a:avLst/>
          </a:prstGeom>
          <a:noFill/>
          <a:ln/>
        </p:spPr>
        <p:txBody>
          <a:bodyPr wrap="square" lIns="0" tIns="0" rIns="0" bIns="0" rtlCol="0" anchor="t"/>
          <a:lstStyle/>
          <a:p>
            <a:pPr marL="0" indent="0" algn="l">
              <a:lnSpc>
                <a:spcPts val="2805"/>
              </a:lnSpc>
              <a:buNone/>
            </a:pPr>
            <a:r>
              <a:rPr lang="en-US" sz="1870" b="1" kern="0" spc="-75" dirty="0">
                <a:solidFill>
                  <a:srgbClr val="000000"/>
                </a:solidFill>
                <a:latin typeface="Adelle Sans EXT Bold" pitchFamily="34" charset="0"/>
                <a:ea typeface="Adelle Sans EXT Bold" pitchFamily="34" charset="-122"/>
                <a:cs typeface="Adelle Sans EXT Bold" pitchFamily="34" charset="-120"/>
              </a:rPr>
              <a:t>Menlo Park Planters</a:t>
            </a:r>
            <a:endParaRPr lang="en-US" sz="1870" dirty="0"/>
          </a:p>
        </p:txBody>
      </p:sp>
      <p:sp>
        <p:nvSpPr>
          <p:cNvPr id="54" name="Text 48"/>
          <p:cNvSpPr/>
          <p:nvPr/>
        </p:nvSpPr>
        <p:spPr>
          <a:xfrm>
            <a:off x="13649325" y="2882894"/>
            <a:ext cx="628650" cy="228600"/>
          </a:xfrm>
          <a:prstGeom prst="rect">
            <a:avLst/>
          </a:prstGeom>
          <a:noFill/>
          <a:ln/>
        </p:spPr>
        <p:txBody>
          <a:bodyPr wrap="square" lIns="0" tIns="0" rIns="0" bIns="0" rtlCol="0" anchor="t"/>
          <a:lstStyle/>
          <a:p>
            <a:pPr marL="0" indent="0" algn="l">
              <a:lnSpc>
                <a:spcPts val="1803"/>
              </a:lnSpc>
              <a:buNone/>
            </a:pPr>
            <a:r>
              <a:rPr lang="en-US" sz="1202" kern="0" spc="-75" dirty="0">
                <a:solidFill>
                  <a:srgbClr val="000000"/>
                </a:solidFill>
                <a:latin typeface="Adelle Sans EXT Regular" pitchFamily="34" charset="0"/>
                <a:ea typeface="Adelle Sans EXT Regular" pitchFamily="34" charset="-122"/>
                <a:cs typeface="Adelle Sans EXT Regular" pitchFamily="34" charset="-120"/>
              </a:rPr>
              <a:t>Meets  at</a:t>
            </a:r>
            <a:endParaRPr lang="en-US" sz="1202" dirty="0"/>
          </a:p>
        </p:txBody>
      </p:sp>
      <p:sp>
        <p:nvSpPr>
          <p:cNvPr id="55" name="Text 49"/>
          <p:cNvSpPr/>
          <p:nvPr/>
        </p:nvSpPr>
        <p:spPr>
          <a:xfrm>
            <a:off x="14516100" y="2882894"/>
            <a:ext cx="1352550" cy="228600"/>
          </a:xfrm>
          <a:prstGeom prst="rect">
            <a:avLst/>
          </a:prstGeom>
          <a:noFill/>
          <a:ln/>
        </p:spPr>
        <p:txBody>
          <a:bodyPr wrap="square" lIns="0" tIns="0" rIns="0" bIns="0" rtlCol="0" anchor="ctr"/>
          <a:lstStyle/>
          <a:p>
            <a:pPr marL="0" indent="0" algn="l">
              <a:lnSpc>
                <a:spcPts val="1803"/>
              </a:lnSpc>
              <a:buNone/>
            </a:pPr>
            <a:r>
              <a:rPr lang="en-US" sz="1202" b="1" kern="0" spc="-75" dirty="0">
                <a:solidFill>
                  <a:srgbClr val="000000"/>
                </a:solidFill>
                <a:latin typeface="Adelle Sans EXT Bold" pitchFamily="34" charset="0"/>
                <a:ea typeface="Adelle Sans EXT Bold" pitchFamily="34" charset="-122"/>
                <a:cs typeface="Adelle Sans EXT Bold" pitchFamily="34" charset="-120"/>
              </a:rPr>
              <a:t>Little House Garden</a:t>
            </a:r>
            <a:endParaRPr lang="en-US" sz="1202" dirty="0"/>
          </a:p>
        </p:txBody>
      </p:sp>
      <p:sp>
        <p:nvSpPr>
          <p:cNvPr id="56" name="Text 50"/>
          <p:cNvSpPr/>
          <p:nvPr/>
        </p:nvSpPr>
        <p:spPr>
          <a:xfrm>
            <a:off x="15916275" y="2882894"/>
            <a:ext cx="333375" cy="228600"/>
          </a:xfrm>
          <a:prstGeom prst="rect">
            <a:avLst/>
          </a:prstGeom>
          <a:noFill/>
          <a:ln/>
        </p:spPr>
        <p:txBody>
          <a:bodyPr wrap="square" lIns="0" tIns="0" rIns="0" bIns="0" rtlCol="0" anchor="t"/>
          <a:lstStyle/>
          <a:p>
            <a:pPr marL="0" indent="0" algn="l">
              <a:lnSpc>
                <a:spcPts val="1803"/>
              </a:lnSpc>
              <a:buNone/>
            </a:pPr>
            <a:r>
              <a:rPr lang="en-US" sz="1202" kern="0" spc="-75" dirty="0">
                <a:solidFill>
                  <a:srgbClr val="000000"/>
                </a:solidFill>
                <a:latin typeface="Adelle Sans EXT Regular" pitchFamily="34" charset="0"/>
                <a:ea typeface="Adelle Sans EXT Regular" pitchFamily="34" charset="-122"/>
                <a:cs typeface="Adelle Sans EXT Regular" pitchFamily="34" charset="-120"/>
              </a:rPr>
              <a:t>from</a:t>
            </a:r>
            <a:endParaRPr lang="en-US" sz="1202" dirty="0"/>
          </a:p>
        </p:txBody>
      </p:sp>
      <p:sp>
        <p:nvSpPr>
          <p:cNvPr id="57" name="Text 51"/>
          <p:cNvSpPr/>
          <p:nvPr/>
        </p:nvSpPr>
        <p:spPr>
          <a:xfrm>
            <a:off x="13649325" y="3145427"/>
            <a:ext cx="990600" cy="228600"/>
          </a:xfrm>
          <a:prstGeom prst="rect">
            <a:avLst/>
          </a:prstGeom>
          <a:noFill/>
          <a:ln/>
        </p:spPr>
        <p:txBody>
          <a:bodyPr wrap="square" lIns="0" tIns="0" rIns="0" bIns="0" rtlCol="0" anchor="t"/>
          <a:lstStyle/>
          <a:p>
            <a:pPr marL="0" indent="0" algn="l">
              <a:lnSpc>
                <a:spcPts val="1803"/>
              </a:lnSpc>
              <a:buNone/>
            </a:pPr>
            <a:r>
              <a:rPr lang="en-US" sz="1202" b="1" kern="0" spc="-75" dirty="0">
                <a:solidFill>
                  <a:srgbClr val="000000"/>
                </a:solidFill>
                <a:latin typeface="Adelle Sans EXT Bold" pitchFamily="34" charset="0"/>
                <a:ea typeface="Adelle Sans EXT Bold" pitchFamily="34" charset="-122"/>
                <a:cs typeface="Adelle Sans EXT Bold" pitchFamily="34" charset="-120"/>
              </a:rPr>
              <a:t>12:00 - 2:00 pm</a:t>
            </a:r>
            <a:endParaRPr lang="en-US" sz="1202" dirty="0"/>
          </a:p>
        </p:txBody>
      </p:sp>
      <p:sp>
        <p:nvSpPr>
          <p:cNvPr id="58" name="Text 52"/>
          <p:cNvSpPr/>
          <p:nvPr/>
        </p:nvSpPr>
        <p:spPr>
          <a:xfrm>
            <a:off x="14649450" y="3145427"/>
            <a:ext cx="200025" cy="228600"/>
          </a:xfrm>
          <a:prstGeom prst="rect">
            <a:avLst/>
          </a:prstGeom>
          <a:noFill/>
          <a:ln/>
        </p:spPr>
        <p:txBody>
          <a:bodyPr wrap="square" lIns="0" tIns="0" rIns="0" bIns="0" rtlCol="0" anchor="t"/>
          <a:lstStyle/>
          <a:p>
            <a:pPr marL="0" indent="0" algn="l">
              <a:lnSpc>
                <a:spcPts val="1803"/>
              </a:lnSpc>
              <a:buNone/>
            </a:pPr>
            <a:r>
              <a:rPr lang="en-US" sz="1202" kern="0" spc="-75" dirty="0">
                <a:solidFill>
                  <a:srgbClr val="000000"/>
                </a:solidFill>
                <a:latin typeface="Adelle Sans EXT Regular" pitchFamily="34" charset="0"/>
                <a:ea typeface="Adelle Sans EXT Regular" pitchFamily="34" charset="-122"/>
                <a:cs typeface="Adelle Sans EXT Regular" pitchFamily="34" charset="-120"/>
              </a:rPr>
              <a:t>on</a:t>
            </a:r>
            <a:endParaRPr lang="en-US" sz="1202" dirty="0"/>
          </a:p>
        </p:txBody>
      </p:sp>
      <p:sp>
        <p:nvSpPr>
          <p:cNvPr id="59" name="Text 53"/>
          <p:cNvSpPr/>
          <p:nvPr/>
        </p:nvSpPr>
        <p:spPr>
          <a:xfrm>
            <a:off x="14868525" y="3145427"/>
            <a:ext cx="1504950" cy="228600"/>
          </a:xfrm>
          <a:prstGeom prst="rect">
            <a:avLst/>
          </a:prstGeom>
          <a:noFill/>
          <a:ln/>
        </p:spPr>
        <p:txBody>
          <a:bodyPr wrap="square" lIns="0" tIns="0" rIns="0" bIns="0" rtlCol="0" anchor="t"/>
          <a:lstStyle/>
          <a:p>
            <a:pPr marL="0" indent="0" algn="l">
              <a:lnSpc>
                <a:spcPts val="1803"/>
              </a:lnSpc>
              <a:buNone/>
            </a:pPr>
            <a:r>
              <a:rPr lang="en-US" sz="1202" b="1" kern="0" spc="-75" dirty="0">
                <a:solidFill>
                  <a:srgbClr val="000000"/>
                </a:solidFill>
                <a:latin typeface="Adelle Sans EXT Bold" pitchFamily="34" charset="0"/>
                <a:ea typeface="Adelle Sans EXT Bold" pitchFamily="34" charset="-122"/>
                <a:cs typeface="Adelle Sans EXT Bold" pitchFamily="34" charset="-120"/>
              </a:rPr>
              <a:t>Tuesdays &amp; Thursdays</a:t>
            </a:r>
            <a:endParaRPr lang="en-US" sz="1202" dirty="0"/>
          </a:p>
        </p:txBody>
      </p:sp>
      <p:sp>
        <p:nvSpPr>
          <p:cNvPr id="60" name="Text 54"/>
          <p:cNvSpPr/>
          <p:nvPr/>
        </p:nvSpPr>
        <p:spPr>
          <a:xfrm>
            <a:off x="13782675" y="3919593"/>
            <a:ext cx="1743075" cy="200025"/>
          </a:xfrm>
          <a:prstGeom prst="rect">
            <a:avLst/>
          </a:prstGeom>
          <a:noFill/>
          <a:ln/>
        </p:spPr>
        <p:txBody>
          <a:bodyPr wrap="square" lIns="0" tIns="0" rIns="0" bIns="0" rtlCol="0" anchor="t"/>
          <a:lstStyle/>
          <a:p>
            <a:pPr marL="0" indent="0" algn="l">
              <a:lnSpc>
                <a:spcPts val="1603"/>
              </a:lnSpc>
              <a:buNone/>
            </a:pPr>
            <a:r>
              <a:rPr lang="en-US" sz="1069" kern="0" spc="-75" dirty="0">
                <a:solidFill>
                  <a:srgbClr val="FFFFFF"/>
                </a:solidFill>
                <a:latin typeface="Adelle Sans EXT Regular" pitchFamily="34" charset="0"/>
                <a:ea typeface="Adelle Sans EXT Regular" pitchFamily="34" charset="-122"/>
                <a:cs typeface="Adelle Sans EXT Regular" pitchFamily="34" charset="-120"/>
              </a:rPr>
              <a:t>Are you attending this Friday?</a:t>
            </a:r>
            <a:endParaRPr lang="en-US" sz="1069" dirty="0"/>
          </a:p>
        </p:txBody>
      </p:sp>
      <p:sp>
        <p:nvSpPr>
          <p:cNvPr id="61" name="Text 55"/>
          <p:cNvSpPr/>
          <p:nvPr/>
        </p:nvSpPr>
        <p:spPr>
          <a:xfrm>
            <a:off x="14154150" y="4257117"/>
            <a:ext cx="228600" cy="200025"/>
          </a:xfrm>
          <a:prstGeom prst="rect">
            <a:avLst/>
          </a:prstGeom>
          <a:noFill/>
          <a:ln/>
        </p:spPr>
        <p:txBody>
          <a:bodyPr wrap="square" lIns="0" tIns="0" rIns="0" bIns="0" rtlCol="0" anchor="t"/>
          <a:lstStyle/>
          <a:p>
            <a:pPr marL="0" indent="0" algn="l">
              <a:lnSpc>
                <a:spcPts val="1275"/>
              </a:lnSpc>
              <a:buNone/>
            </a:pPr>
            <a:r>
              <a:rPr lang="en-US" sz="1069" b="1" kern="0" spc="-75" dirty="0">
                <a:solidFill>
                  <a:srgbClr val="FFFFFF"/>
                </a:solidFill>
                <a:latin typeface="Adelle Sans EXT Bold" pitchFamily="34" charset="0"/>
                <a:ea typeface="Adelle Sans EXT Bold" pitchFamily="34" charset="-122"/>
                <a:cs typeface="Adelle Sans EXT Bold" pitchFamily="34" charset="-120"/>
              </a:rPr>
              <a:t>Yes</a:t>
            </a:r>
            <a:endParaRPr lang="en-US" sz="1069" dirty="0"/>
          </a:p>
        </p:txBody>
      </p:sp>
      <p:sp>
        <p:nvSpPr>
          <p:cNvPr id="62" name="Text 56"/>
          <p:cNvSpPr/>
          <p:nvPr/>
        </p:nvSpPr>
        <p:spPr>
          <a:xfrm>
            <a:off x="14906625" y="4257117"/>
            <a:ext cx="200025" cy="200025"/>
          </a:xfrm>
          <a:prstGeom prst="rect">
            <a:avLst/>
          </a:prstGeom>
          <a:noFill/>
          <a:ln/>
        </p:spPr>
        <p:txBody>
          <a:bodyPr wrap="square" lIns="0" tIns="0" rIns="0" bIns="0" rtlCol="0" anchor="t"/>
          <a:lstStyle/>
          <a:p>
            <a:pPr marL="0" indent="0" algn="l">
              <a:lnSpc>
                <a:spcPts val="1275"/>
              </a:lnSpc>
              <a:buNone/>
            </a:pPr>
            <a:r>
              <a:rPr lang="en-US" sz="1069" b="1" kern="0" spc="-75" dirty="0">
                <a:solidFill>
                  <a:srgbClr val="FFFFFF"/>
                </a:solidFill>
                <a:latin typeface="Adelle Sans EXT Bold" pitchFamily="34" charset="0"/>
                <a:ea typeface="Adelle Sans EXT Bold" pitchFamily="34" charset="-122"/>
                <a:cs typeface="Adelle Sans EXT Bold" pitchFamily="34" charset="-120"/>
              </a:rPr>
              <a:t>No</a:t>
            </a:r>
            <a:endParaRPr lang="en-US" sz="1069" dirty="0"/>
          </a:p>
        </p:txBody>
      </p:sp>
      <p:sp>
        <p:nvSpPr>
          <p:cNvPr id="63" name="Text 57"/>
          <p:cNvSpPr/>
          <p:nvPr/>
        </p:nvSpPr>
        <p:spPr>
          <a:xfrm>
            <a:off x="13639800" y="4757607"/>
            <a:ext cx="1638300" cy="276225"/>
          </a:xfrm>
          <a:prstGeom prst="rect">
            <a:avLst/>
          </a:prstGeom>
          <a:noFill/>
          <a:ln/>
        </p:spPr>
        <p:txBody>
          <a:bodyPr wrap="square" lIns="0" tIns="0" rIns="0" bIns="0" rtlCol="0" anchor="t"/>
          <a:lstStyle/>
          <a:p>
            <a:pPr marL="0" indent="0" algn="l">
              <a:lnSpc>
                <a:spcPts val="2204"/>
              </a:lnSpc>
              <a:buNone/>
            </a:pPr>
            <a:r>
              <a:rPr lang="en-US" sz="1469" kern="0" spc="-75" dirty="0">
                <a:solidFill>
                  <a:srgbClr val="000000"/>
                </a:solidFill>
                <a:latin typeface="Adelle Sans EXT Semibold" pitchFamily="34" charset="0"/>
                <a:ea typeface="Adelle Sans EXT Semibold" pitchFamily="34" charset="-122"/>
                <a:cs typeface="Adelle Sans EXT Semibold" pitchFamily="34" charset="-120"/>
              </a:rPr>
              <a:t>Attending this week</a:t>
            </a:r>
            <a:endParaRPr lang="en-US" sz="1469" dirty="0"/>
          </a:p>
        </p:txBody>
      </p:sp>
      <p:sp>
        <p:nvSpPr>
          <p:cNvPr id="64" name="Text 58"/>
          <p:cNvSpPr/>
          <p:nvPr/>
        </p:nvSpPr>
        <p:spPr>
          <a:xfrm>
            <a:off x="13744575" y="5805767"/>
            <a:ext cx="485605" cy="161174"/>
          </a:xfrm>
          <a:prstGeom prst="rect">
            <a:avLst/>
          </a:prstGeom>
          <a:noFill/>
          <a:ln/>
        </p:spPr>
        <p:txBody>
          <a:bodyPr wrap="square" lIns="0" tIns="0" rIns="0" bIns="0" rtlCol="0" anchor="t"/>
          <a:lstStyle/>
          <a:p>
            <a:pPr marL="0" indent="0" algn="ctr">
              <a:lnSpc>
                <a:spcPts val="1603"/>
              </a:lnSpc>
              <a:buNone/>
            </a:pPr>
            <a:r>
              <a:rPr lang="en-US" sz="1069" kern="0" spc="-75" dirty="0">
                <a:solidFill>
                  <a:srgbClr val="000000"/>
                </a:solidFill>
                <a:latin typeface="Adelle Sans EXT Regular" pitchFamily="34" charset="0"/>
                <a:ea typeface="Adelle Sans EXT Regular" pitchFamily="34" charset="-122"/>
                <a:cs typeface="Adelle Sans EXT Regular" pitchFamily="34" charset="-120"/>
              </a:rPr>
              <a:t>Me</a:t>
            </a:r>
            <a:endParaRPr lang="en-US" sz="1069" dirty="0"/>
          </a:p>
        </p:txBody>
      </p:sp>
      <p:sp>
        <p:nvSpPr>
          <p:cNvPr id="65" name="Text 59"/>
          <p:cNvSpPr/>
          <p:nvPr/>
        </p:nvSpPr>
        <p:spPr>
          <a:xfrm>
            <a:off x="14468475" y="5805767"/>
            <a:ext cx="485605" cy="161174"/>
          </a:xfrm>
          <a:prstGeom prst="rect">
            <a:avLst/>
          </a:prstGeom>
          <a:noFill/>
          <a:ln/>
        </p:spPr>
        <p:txBody>
          <a:bodyPr wrap="square" lIns="0" tIns="0" rIns="0" bIns="0" rtlCol="0" anchor="ctr"/>
          <a:lstStyle/>
          <a:p>
            <a:pPr marL="0" indent="0" algn="ctr">
              <a:lnSpc>
                <a:spcPts val="1275"/>
              </a:lnSpc>
              <a:buNone/>
            </a:pPr>
            <a:r>
              <a:rPr lang="en-US" sz="1069" kern="0" spc="-75" dirty="0">
                <a:solidFill>
                  <a:srgbClr val="000000"/>
                </a:solidFill>
                <a:latin typeface="Inter Medium" pitchFamily="34" charset="0"/>
                <a:ea typeface="Inter Medium" pitchFamily="34" charset="-122"/>
                <a:cs typeface="Inter Medium" pitchFamily="34" charset="-120"/>
              </a:rPr>
              <a:t>Marie</a:t>
            </a:r>
            <a:endParaRPr lang="en-US" sz="1069" dirty="0"/>
          </a:p>
        </p:txBody>
      </p:sp>
      <p:sp>
        <p:nvSpPr>
          <p:cNvPr id="66" name="Text 60"/>
          <p:cNvSpPr/>
          <p:nvPr/>
        </p:nvSpPr>
        <p:spPr>
          <a:xfrm>
            <a:off x="15192375" y="5805767"/>
            <a:ext cx="485605" cy="161174"/>
          </a:xfrm>
          <a:prstGeom prst="rect">
            <a:avLst/>
          </a:prstGeom>
          <a:noFill/>
          <a:ln/>
        </p:spPr>
        <p:txBody>
          <a:bodyPr wrap="square" lIns="0" tIns="0" rIns="0" bIns="0" rtlCol="0" anchor="ctr"/>
          <a:lstStyle/>
          <a:p>
            <a:pPr marL="0" indent="0" algn="ctr">
              <a:lnSpc>
                <a:spcPts val="1275"/>
              </a:lnSpc>
              <a:buNone/>
            </a:pPr>
            <a:r>
              <a:rPr lang="en-US" sz="1069" kern="0" spc="-75" dirty="0">
                <a:solidFill>
                  <a:srgbClr val="000000"/>
                </a:solidFill>
                <a:latin typeface="Inter Medium" pitchFamily="34" charset="0"/>
                <a:ea typeface="Inter Medium" pitchFamily="34" charset="-122"/>
                <a:cs typeface="Inter Medium" pitchFamily="34" charset="-120"/>
              </a:rPr>
              <a:t>Joe</a:t>
            </a:r>
            <a:endParaRPr lang="en-US" sz="1069" dirty="0"/>
          </a:p>
        </p:txBody>
      </p:sp>
      <p:sp>
        <p:nvSpPr>
          <p:cNvPr id="67" name="Text 61"/>
          <p:cNvSpPr/>
          <p:nvPr/>
        </p:nvSpPr>
        <p:spPr>
          <a:xfrm>
            <a:off x="15906750" y="5797283"/>
            <a:ext cx="485605" cy="161174"/>
          </a:xfrm>
          <a:prstGeom prst="rect">
            <a:avLst/>
          </a:prstGeom>
          <a:noFill/>
          <a:ln/>
        </p:spPr>
        <p:txBody>
          <a:bodyPr wrap="square" lIns="0" tIns="0" rIns="0" bIns="0" rtlCol="0" anchor="ctr"/>
          <a:lstStyle/>
          <a:p>
            <a:pPr marL="0" indent="0" algn="ctr">
              <a:lnSpc>
                <a:spcPts val="1275"/>
              </a:lnSpc>
              <a:buNone/>
            </a:pPr>
            <a:r>
              <a:rPr lang="en-US" sz="1069" kern="0" spc="-75" dirty="0">
                <a:solidFill>
                  <a:srgbClr val="000000"/>
                </a:solidFill>
                <a:latin typeface="Adelle Sans EXT Semibold" pitchFamily="34" charset="0"/>
                <a:ea typeface="Adelle Sans EXT Semibold" pitchFamily="34" charset="-122"/>
                <a:cs typeface="Adelle Sans EXT Semibold" pitchFamily="34" charset="-120"/>
              </a:rPr>
              <a:t>Nancy</a:t>
            </a:r>
            <a:endParaRPr lang="en-US" sz="1069" dirty="0"/>
          </a:p>
        </p:txBody>
      </p:sp>
      <p:sp>
        <p:nvSpPr>
          <p:cNvPr id="68" name="Text 62"/>
          <p:cNvSpPr/>
          <p:nvPr/>
        </p:nvSpPr>
        <p:spPr>
          <a:xfrm>
            <a:off x="13639800" y="6170526"/>
            <a:ext cx="1171575" cy="276225"/>
          </a:xfrm>
          <a:prstGeom prst="rect">
            <a:avLst/>
          </a:prstGeom>
          <a:noFill/>
          <a:ln/>
        </p:spPr>
        <p:txBody>
          <a:bodyPr wrap="square" lIns="0" tIns="0" rIns="0" bIns="0" rtlCol="0" anchor="t"/>
          <a:lstStyle/>
          <a:p>
            <a:pPr marL="0" indent="0" algn="l">
              <a:lnSpc>
                <a:spcPts val="2204"/>
              </a:lnSpc>
              <a:buNone/>
            </a:pPr>
            <a:r>
              <a:rPr lang="en-US" sz="1469" kern="0" spc="-75" dirty="0">
                <a:solidFill>
                  <a:srgbClr val="000000"/>
                </a:solidFill>
                <a:latin typeface="Adelle Sans EXT Semibold" pitchFamily="34" charset="0"/>
                <a:ea typeface="Adelle Sans EXT Semibold" pitchFamily="34" charset="-122"/>
                <a:cs typeface="Adelle Sans EXT Semibold" pitchFamily="34" charset="-120"/>
              </a:rPr>
              <a:t>Not Attending</a:t>
            </a:r>
            <a:endParaRPr lang="en-US" sz="1469" dirty="0"/>
          </a:p>
        </p:txBody>
      </p:sp>
      <p:sp>
        <p:nvSpPr>
          <p:cNvPr id="69" name="Text 63"/>
          <p:cNvSpPr/>
          <p:nvPr/>
        </p:nvSpPr>
        <p:spPr>
          <a:xfrm>
            <a:off x="13782675" y="6684280"/>
            <a:ext cx="2385758" cy="400050"/>
          </a:xfrm>
          <a:prstGeom prst="rect">
            <a:avLst/>
          </a:prstGeom>
          <a:noFill/>
          <a:ln/>
        </p:spPr>
        <p:txBody>
          <a:bodyPr wrap="square" lIns="0" tIns="0" rIns="0" bIns="0" rtlCol="0" anchor="t"/>
          <a:lstStyle/>
          <a:p>
            <a:pPr marL="0" indent="0" algn="l">
              <a:lnSpc>
                <a:spcPts val="1603"/>
              </a:lnSpc>
              <a:buNone/>
            </a:pPr>
            <a:r>
              <a:rPr lang="en-US" sz="1069" kern="0" spc="-75" dirty="0">
                <a:solidFill>
                  <a:srgbClr val="000000"/>
                </a:solidFill>
                <a:latin typeface="Adelle Sans EXT Regular" pitchFamily="34" charset="0"/>
                <a:ea typeface="Adelle Sans EXT Regular" pitchFamily="34" charset="-122"/>
                <a:cs typeface="Adelle Sans EXT Regular" pitchFamily="34" charset="-120"/>
              </a:rPr>
              <a:t>Message Bob and Joe to let them know you will miss seeing them this week!</a:t>
            </a:r>
            <a:endParaRPr lang="en-US" sz="1069" dirty="0"/>
          </a:p>
        </p:txBody>
      </p:sp>
      <p:sp>
        <p:nvSpPr>
          <p:cNvPr id="70" name="Text 64"/>
          <p:cNvSpPr/>
          <p:nvPr/>
        </p:nvSpPr>
        <p:spPr>
          <a:xfrm>
            <a:off x="13744575" y="7991977"/>
            <a:ext cx="485605" cy="161174"/>
          </a:xfrm>
          <a:prstGeom prst="rect">
            <a:avLst/>
          </a:prstGeom>
          <a:noFill/>
          <a:ln/>
        </p:spPr>
        <p:txBody>
          <a:bodyPr wrap="square" lIns="0" tIns="0" rIns="0" bIns="0" rtlCol="0" anchor="t"/>
          <a:lstStyle/>
          <a:p>
            <a:pPr marL="0" indent="0" algn="ctr">
              <a:lnSpc>
                <a:spcPts val="1603"/>
              </a:lnSpc>
              <a:buNone/>
            </a:pPr>
            <a:r>
              <a:rPr lang="en-US" sz="1069" kern="0" spc="-75" dirty="0">
                <a:solidFill>
                  <a:srgbClr val="000000"/>
                </a:solidFill>
                <a:latin typeface="Adelle Sans EXT Regular" pitchFamily="34" charset="0"/>
                <a:ea typeface="Adelle Sans EXT Regular" pitchFamily="34" charset="-122"/>
                <a:cs typeface="Adelle Sans EXT Regular" pitchFamily="34" charset="-120"/>
              </a:rPr>
              <a:t>Bob</a:t>
            </a:r>
            <a:endParaRPr lang="en-US" sz="1069" dirty="0"/>
          </a:p>
        </p:txBody>
      </p:sp>
      <p:sp>
        <p:nvSpPr>
          <p:cNvPr id="71" name="Text 65"/>
          <p:cNvSpPr/>
          <p:nvPr/>
        </p:nvSpPr>
        <p:spPr>
          <a:xfrm>
            <a:off x="13639800" y="8356755"/>
            <a:ext cx="1495425" cy="276225"/>
          </a:xfrm>
          <a:prstGeom prst="rect">
            <a:avLst/>
          </a:prstGeom>
          <a:noFill/>
          <a:ln/>
        </p:spPr>
        <p:txBody>
          <a:bodyPr wrap="square" lIns="0" tIns="0" rIns="0" bIns="0" rtlCol="0" anchor="t"/>
          <a:lstStyle/>
          <a:p>
            <a:pPr marL="0" indent="0" algn="l">
              <a:lnSpc>
                <a:spcPts val="2204"/>
              </a:lnSpc>
              <a:buNone/>
            </a:pPr>
            <a:r>
              <a:rPr lang="en-US" sz="1469" kern="0" spc="-75" dirty="0">
                <a:solidFill>
                  <a:srgbClr val="000000"/>
                </a:solidFill>
                <a:latin typeface="Adelle Sans EXT Semibold" pitchFamily="34" charset="0"/>
                <a:ea typeface="Adelle Sans EXT Semibold" pitchFamily="34" charset="-122"/>
                <a:cs typeface="Adelle Sans EXT Semibold" pitchFamily="34" charset="-120"/>
              </a:rPr>
              <a:t>Hasn’t Responded</a:t>
            </a:r>
            <a:endParaRPr lang="en-US" sz="1469" dirty="0"/>
          </a:p>
        </p:txBody>
      </p:sp>
      <p:sp>
        <p:nvSpPr>
          <p:cNvPr id="72" name="Text 66"/>
          <p:cNvSpPr/>
          <p:nvPr/>
        </p:nvSpPr>
        <p:spPr>
          <a:xfrm>
            <a:off x="14478000" y="7937320"/>
            <a:ext cx="106529" cy="87479"/>
          </a:xfrm>
          <a:prstGeom prst="rect">
            <a:avLst/>
          </a:prstGeom>
          <a:noFill/>
          <a:ln/>
        </p:spPr>
        <p:txBody>
          <a:bodyPr wrap="square" lIns="0" tIns="0" rIns="0" bIns="0" rtlCol="0" anchor="ctr"/>
          <a:lstStyle/>
          <a:p>
            <a:pPr marL="0" indent="0" algn="ctr">
              <a:lnSpc>
                <a:spcPts val="1350"/>
              </a:lnSpc>
              <a:buNone/>
            </a:pPr>
            <a:r>
              <a:rPr lang="en-US" sz="1336" dirty="0">
                <a:solidFill>
                  <a:srgbClr val="000000"/>
                </a:solidFill>
                <a:latin typeface="Material Icons Regular" pitchFamily="34" charset="0"/>
                <a:ea typeface="Material Icons Regular" pitchFamily="34" charset="-122"/>
                <a:cs typeface="Material Icons Regular" pitchFamily="34" charset="-120"/>
              </a:rPr>
              <a:t>local_phone</a:t>
            </a:r>
            <a:endParaRPr lang="en-US" sz="1336" dirty="0"/>
          </a:p>
        </p:txBody>
      </p:sp>
      <p:sp>
        <p:nvSpPr>
          <p:cNvPr id="73" name="Text 67"/>
          <p:cNvSpPr/>
          <p:nvPr/>
        </p:nvSpPr>
        <p:spPr>
          <a:xfrm>
            <a:off x="14668500" y="7890570"/>
            <a:ext cx="600075" cy="180975"/>
          </a:xfrm>
          <a:prstGeom prst="rect">
            <a:avLst/>
          </a:prstGeom>
          <a:noFill/>
          <a:ln/>
        </p:spPr>
        <p:txBody>
          <a:bodyPr wrap="square" lIns="0" tIns="0" rIns="0" bIns="0" rtlCol="0" anchor="ctr"/>
          <a:lstStyle/>
          <a:p>
            <a:pPr marL="0" indent="0" algn="ctr">
              <a:lnSpc>
                <a:spcPts val="1125"/>
              </a:lnSpc>
              <a:buNone/>
            </a:pPr>
            <a:r>
              <a:rPr lang="en-US" sz="935" dirty="0">
                <a:solidFill>
                  <a:srgbClr val="000000"/>
                </a:solidFill>
                <a:latin typeface="Adelle Sans EXT Regular" pitchFamily="34" charset="0"/>
                <a:ea typeface="Adelle Sans EXT Regular" pitchFamily="34" charset="-122"/>
                <a:cs typeface="Adelle Sans EXT Regular" pitchFamily="34" charset="-120"/>
              </a:rPr>
              <a:t>Call phone</a:t>
            </a:r>
            <a:endParaRPr lang="en-US" sz="935" dirty="0"/>
          </a:p>
        </p:txBody>
      </p:sp>
      <p:sp>
        <p:nvSpPr>
          <p:cNvPr id="74" name="Text 68"/>
          <p:cNvSpPr/>
          <p:nvPr/>
        </p:nvSpPr>
        <p:spPr>
          <a:xfrm>
            <a:off x="14668500" y="8207257"/>
            <a:ext cx="800100" cy="180975"/>
          </a:xfrm>
          <a:prstGeom prst="rect">
            <a:avLst/>
          </a:prstGeom>
          <a:noFill/>
          <a:ln/>
        </p:spPr>
        <p:txBody>
          <a:bodyPr wrap="square" lIns="0" tIns="0" rIns="0" bIns="0" rtlCol="0" anchor="ctr"/>
          <a:lstStyle/>
          <a:p>
            <a:pPr marL="0" indent="0" algn="ctr">
              <a:lnSpc>
                <a:spcPts val="1125"/>
              </a:lnSpc>
              <a:buNone/>
            </a:pPr>
            <a:r>
              <a:rPr lang="en-US" sz="935" dirty="0">
                <a:solidFill>
                  <a:srgbClr val="000000"/>
                </a:solidFill>
                <a:latin typeface="Adelle Sans EXT Regular" pitchFamily="34" charset="0"/>
                <a:ea typeface="Adelle Sans EXT Regular" pitchFamily="34" charset="-122"/>
                <a:cs typeface="Adelle Sans EXT Regular" pitchFamily="34" charset="-120"/>
              </a:rPr>
              <a:t>Send message</a:t>
            </a:r>
            <a:endParaRPr lang="en-US" sz="935"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DCDCDC"/>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12287250" y="895350"/>
            <a:ext cx="4076700" cy="8839200"/>
          </a:xfrm>
          <a:prstGeom prst="rect">
            <a:avLst/>
          </a:prstGeom>
        </p:spPr>
      </p:pic>
      <p:pic>
        <p:nvPicPr>
          <p:cNvPr id="3" name="Image 1" descr="preencoded.png"/>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714691" y="4058636"/>
            <a:ext cx="2715444" cy="1197229"/>
          </a:xfrm>
          <a:prstGeom prst="rect">
            <a:avLst/>
          </a:prstGeom>
        </p:spPr>
      </p:pic>
      <p:sp>
        <p:nvSpPr>
          <p:cNvPr id="4" name="Text 0"/>
          <p:cNvSpPr/>
          <p:nvPr/>
        </p:nvSpPr>
        <p:spPr>
          <a:xfrm>
            <a:off x="1228725" y="6629400"/>
            <a:ext cx="6096000" cy="2857500"/>
          </a:xfrm>
          <a:prstGeom prst="rect">
            <a:avLst/>
          </a:prstGeom>
          <a:noFill/>
          <a:ln/>
        </p:spPr>
        <p:txBody>
          <a:bodyPr wrap="square" lIns="0" tIns="0" rIns="0" bIns="0" rtlCol="0" anchor="t"/>
          <a:lstStyle/>
          <a:p>
            <a:pPr marL="0" indent="0" algn="l">
              <a:lnSpc>
                <a:spcPts val="4200"/>
              </a:lnSpc>
              <a:buNone/>
            </a:pPr>
            <a:r>
              <a:rPr lang="en-US" sz="3600" b="1" dirty="0">
                <a:solidFill>
                  <a:srgbClr val="000000"/>
                </a:solidFill>
                <a:latin typeface="ITC Souvenir Bold" pitchFamily="34" charset="0"/>
                <a:ea typeface="ITC Souvenir Bold" pitchFamily="34" charset="-122"/>
                <a:cs typeface="ITC Souvenir Bold" pitchFamily="34" charset="-120"/>
              </a:rPr>
              <a:t>Added phone number input during
registration to support use of native text 
and call feature</a:t>
            </a:r>
            <a:endParaRPr lang="en-US" sz="3600" dirty="0"/>
          </a:p>
        </p:txBody>
      </p:sp>
      <p:sp>
        <p:nvSpPr>
          <p:cNvPr id="5" name="Text 1"/>
          <p:cNvSpPr/>
          <p:nvPr/>
        </p:nvSpPr>
        <p:spPr>
          <a:xfrm>
            <a:off x="1228725" y="1085850"/>
            <a:ext cx="1514475" cy="409575"/>
          </a:xfrm>
          <a:prstGeom prst="rect">
            <a:avLst/>
          </a:prstGeom>
          <a:noFill/>
          <a:ln/>
        </p:spPr>
        <p:txBody>
          <a:bodyPr wrap="square" lIns="0" tIns="0" rIns="0" bIns="0" rtlCol="0" anchor="t"/>
          <a:lstStyle/>
          <a:p>
            <a:pPr marL="0" indent="0" algn="l">
              <a:lnSpc>
                <a:spcPts val="3150"/>
              </a:lnSpc>
              <a:buNone/>
            </a:pPr>
            <a:r>
              <a:rPr lang="en-US" sz="2700" dirty="0">
                <a:solidFill>
                  <a:srgbClr val="000000"/>
                </a:solidFill>
                <a:latin typeface="ITC Souvenir Medium" pitchFamily="34" charset="0"/>
                <a:ea typeface="ITC Souvenir Medium" pitchFamily="34" charset="-122"/>
                <a:cs typeface="ITC Souvenir Medium" pitchFamily="34" charset="-120"/>
              </a:rPr>
              <a:t>Revisions</a:t>
            </a:r>
            <a:endParaRPr lang="en-US" sz="27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DCDCDC"/>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13106400" y="1600200"/>
            <a:ext cx="3467100" cy="7696200"/>
          </a:xfrm>
          <a:prstGeom prst="rect">
            <a:avLst/>
          </a:prstGeom>
        </p:spPr>
      </p:pic>
      <p:pic>
        <p:nvPicPr>
          <p:cNvPr id="3" name="Image 1" descr="preencoded.png"/>
          <p:cNvPicPr>
            <a:picLocks noChangeAspect="1"/>
          </p:cNvPicPr>
          <p:nvPr/>
        </p:nvPicPr>
        <p:blipFill>
          <a:blip r:embed="rId4"/>
          <a:srcRect/>
          <a:stretch/>
        </p:blipFill>
        <p:spPr>
          <a:xfrm>
            <a:off x="9372600" y="1600200"/>
            <a:ext cx="3543300" cy="7772400"/>
          </a:xfrm>
          <a:prstGeom prst="rect">
            <a:avLst/>
          </a:prstGeom>
        </p:spPr>
      </p:pic>
      <p:sp>
        <p:nvSpPr>
          <p:cNvPr id="4" name="Text 0"/>
          <p:cNvSpPr/>
          <p:nvPr/>
        </p:nvSpPr>
        <p:spPr>
          <a:xfrm>
            <a:off x="1228725" y="7372350"/>
            <a:ext cx="6667500" cy="1714500"/>
          </a:xfrm>
          <a:prstGeom prst="rect">
            <a:avLst/>
          </a:prstGeom>
          <a:noFill/>
          <a:ln/>
        </p:spPr>
        <p:txBody>
          <a:bodyPr wrap="square" lIns="0" tIns="0" rIns="0" bIns="0" rtlCol="0" anchor="t"/>
          <a:lstStyle/>
          <a:p>
            <a:pPr marL="0" indent="0" algn="l">
              <a:lnSpc>
                <a:spcPts val="4200"/>
              </a:lnSpc>
              <a:buNone/>
            </a:pPr>
            <a:r>
              <a:rPr lang="en-US" sz="3600" b="1" dirty="0">
                <a:solidFill>
                  <a:srgbClr val="000000"/>
                </a:solidFill>
                <a:latin typeface="ITC Souvenir Bold" pitchFamily="34" charset="0"/>
                <a:ea typeface="ITC Souvenir Bold" pitchFamily="34" charset="-122"/>
                <a:cs typeface="ITC Souvenir Bold" pitchFamily="34" charset="-120"/>
              </a:rPr>
              <a:t>Separations of registration flow for speed, usability and clarity</a:t>
            </a:r>
            <a:endParaRPr lang="en-US" sz="3600" dirty="0"/>
          </a:p>
        </p:txBody>
      </p:sp>
      <p:sp>
        <p:nvSpPr>
          <p:cNvPr id="5" name="Text 1"/>
          <p:cNvSpPr/>
          <p:nvPr/>
        </p:nvSpPr>
        <p:spPr>
          <a:xfrm>
            <a:off x="1228725" y="1085850"/>
            <a:ext cx="1514475" cy="409575"/>
          </a:xfrm>
          <a:prstGeom prst="rect">
            <a:avLst/>
          </a:prstGeom>
          <a:noFill/>
          <a:ln/>
        </p:spPr>
        <p:txBody>
          <a:bodyPr wrap="square" lIns="0" tIns="0" rIns="0" bIns="0" rtlCol="0" anchor="t"/>
          <a:lstStyle/>
          <a:p>
            <a:pPr marL="0" indent="0" algn="l">
              <a:lnSpc>
                <a:spcPts val="3150"/>
              </a:lnSpc>
              <a:buNone/>
            </a:pPr>
            <a:r>
              <a:rPr lang="en-US" sz="2700" dirty="0">
                <a:solidFill>
                  <a:srgbClr val="000000"/>
                </a:solidFill>
                <a:latin typeface="ITC Souvenir Medium" pitchFamily="34" charset="0"/>
                <a:ea typeface="ITC Souvenir Medium" pitchFamily="34" charset="-122"/>
                <a:cs typeface="ITC Souvenir Medium" pitchFamily="34" charset="-120"/>
              </a:rPr>
              <a:t>Revisions</a:t>
            </a:r>
            <a:endParaRPr lang="en-US" sz="2700" dirty="0"/>
          </a:p>
        </p:txBody>
      </p:sp>
      <p:sp>
        <p:nvSpPr>
          <p:cNvPr id="6" name="Text 2"/>
          <p:cNvSpPr/>
          <p:nvPr/>
        </p:nvSpPr>
        <p:spPr>
          <a:xfrm>
            <a:off x="9353550" y="1190625"/>
            <a:ext cx="409575" cy="266700"/>
          </a:xfrm>
          <a:prstGeom prst="rect">
            <a:avLst/>
          </a:prstGeom>
          <a:noFill/>
          <a:ln/>
        </p:spPr>
        <p:txBody>
          <a:bodyPr wrap="square" lIns="0" tIns="0" rIns="0" bIns="0" rtlCol="0" anchor="t"/>
          <a:lstStyle/>
          <a:p>
            <a:pPr marL="0" indent="0" algn="l">
              <a:lnSpc>
                <a:spcPts val="2100"/>
              </a:lnSpc>
              <a:buNone/>
            </a:pPr>
            <a:r>
              <a:rPr lang="en-US" sz="1800" dirty="0">
                <a:solidFill>
                  <a:srgbClr val="000000"/>
                </a:solidFill>
                <a:latin typeface="ITC Souvenir Medium" pitchFamily="34" charset="0"/>
                <a:ea typeface="ITC Souvenir Medium" pitchFamily="34" charset="-122"/>
                <a:cs typeface="ITC Souvenir Medium" pitchFamily="34" charset="-120"/>
              </a:rPr>
              <a:t>Old</a:t>
            </a:r>
            <a:endParaRPr lang="en-US" sz="1800" dirty="0"/>
          </a:p>
        </p:txBody>
      </p:sp>
      <p:sp>
        <p:nvSpPr>
          <p:cNvPr id="7" name="Text 3"/>
          <p:cNvSpPr/>
          <p:nvPr/>
        </p:nvSpPr>
        <p:spPr>
          <a:xfrm>
            <a:off x="13087350" y="1190625"/>
            <a:ext cx="409575" cy="266700"/>
          </a:xfrm>
          <a:prstGeom prst="rect">
            <a:avLst/>
          </a:prstGeom>
          <a:noFill/>
          <a:ln/>
        </p:spPr>
        <p:txBody>
          <a:bodyPr wrap="square" lIns="0" tIns="0" rIns="0" bIns="0" rtlCol="0" anchor="t"/>
          <a:lstStyle/>
          <a:p>
            <a:pPr marL="0" indent="0" algn="l">
              <a:lnSpc>
                <a:spcPts val="2100"/>
              </a:lnSpc>
              <a:buNone/>
            </a:pPr>
            <a:r>
              <a:rPr lang="en-US" sz="1800" dirty="0">
                <a:solidFill>
                  <a:srgbClr val="000000"/>
                </a:solidFill>
                <a:latin typeface="ITC Souvenir Medium" pitchFamily="34" charset="0"/>
                <a:ea typeface="ITC Souvenir Medium" pitchFamily="34" charset="-122"/>
                <a:cs typeface="ITC Souvenir Medium" pitchFamily="34" charset="-120"/>
              </a:rPr>
              <a:t>Old</a:t>
            </a:r>
            <a:endParaRPr lang="en-US" sz="1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BF9F2"/>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0" y="0"/>
            <a:ext cx="18288000" cy="10287000"/>
          </a:xfrm>
          <a:prstGeom prst="rect">
            <a:avLst/>
          </a:prstGeom>
        </p:spPr>
      </p:pic>
      <p:pic>
        <p:nvPicPr>
          <p:cNvPr id="3" name="Image 1" descr="preencoded.png"/>
          <p:cNvPicPr>
            <a:picLocks noChangeAspect="1"/>
          </p:cNvPicPr>
          <p:nvPr/>
        </p:nvPicPr>
        <p:blipFill>
          <a:blip r:embed="rId5"/>
          <a:srcRect/>
          <a:stretch/>
        </p:blipFill>
        <p:spPr>
          <a:xfrm>
            <a:off x="1714500" y="2000250"/>
            <a:ext cx="3543300" cy="6172200"/>
          </a:xfrm>
          <a:prstGeom prst="rect">
            <a:avLst/>
          </a:prstGeom>
        </p:spPr>
      </p:pic>
      <p:pic>
        <p:nvPicPr>
          <p:cNvPr id="4" name="Image 2" descr="preencoded.png"/>
          <p:cNvPicPr>
            <a:picLocks noChangeAspect="1"/>
          </p:cNvPicPr>
          <p:nvPr/>
        </p:nvPicPr>
        <p:blipFill>
          <a:blip r:embed="rId6"/>
          <a:srcRect/>
          <a:stretch/>
        </p:blipFill>
        <p:spPr>
          <a:xfrm>
            <a:off x="5486400" y="2000250"/>
            <a:ext cx="3543300" cy="6172200"/>
          </a:xfrm>
          <a:prstGeom prst="rect">
            <a:avLst/>
          </a:prstGeom>
        </p:spPr>
      </p:pic>
      <p:pic>
        <p:nvPicPr>
          <p:cNvPr id="5" name="Image 3" descr="preencoded.png"/>
          <p:cNvPicPr>
            <a:picLocks noChangeAspect="1"/>
          </p:cNvPicPr>
          <p:nvPr/>
        </p:nvPicPr>
        <p:blipFill>
          <a:blip r:embed="rId7"/>
          <a:srcRect/>
          <a:stretch/>
        </p:blipFill>
        <p:spPr>
          <a:xfrm>
            <a:off x="9258300" y="2000250"/>
            <a:ext cx="3543300" cy="6172200"/>
          </a:xfrm>
          <a:prstGeom prst="rect">
            <a:avLst/>
          </a:prstGeom>
        </p:spPr>
      </p:pic>
      <p:pic>
        <p:nvPicPr>
          <p:cNvPr id="6" name="Image 4" descr="preencoded.png"/>
          <p:cNvPicPr>
            <a:picLocks noChangeAspect="1"/>
          </p:cNvPicPr>
          <p:nvPr/>
        </p:nvPicPr>
        <p:blipFill>
          <a:blip r:embed="rId8"/>
          <a:srcRect/>
          <a:stretch/>
        </p:blipFill>
        <p:spPr>
          <a:xfrm>
            <a:off x="13030200" y="2000250"/>
            <a:ext cx="3543300" cy="6172200"/>
          </a:xfrm>
          <a:prstGeom prst="rect">
            <a:avLst/>
          </a:prstGeom>
        </p:spPr>
      </p:pic>
      <p:sp>
        <p:nvSpPr>
          <p:cNvPr id="7" name="Text 0"/>
          <p:cNvSpPr/>
          <p:nvPr/>
        </p:nvSpPr>
        <p:spPr>
          <a:xfrm>
            <a:off x="1695450" y="8382000"/>
            <a:ext cx="3562350" cy="1524000"/>
          </a:xfrm>
          <a:prstGeom prst="rect">
            <a:avLst/>
          </a:prstGeom>
          <a:noFill/>
          <a:ln/>
        </p:spPr>
        <p:txBody>
          <a:bodyPr wrap="square" lIns="0" tIns="0" rIns="0" bIns="0" rtlCol="0" anchor="t"/>
          <a:lstStyle/>
          <a:p>
            <a:pPr marL="0" indent="0" algn="l">
              <a:lnSpc>
                <a:spcPts val="2400"/>
              </a:lnSpc>
              <a:buNone/>
            </a:pPr>
            <a:r>
              <a:rPr lang="en-US" sz="1350" b="1" kern="0" spc="13" dirty="0">
                <a:solidFill>
                  <a:srgbClr val="361D2E"/>
                </a:solidFill>
                <a:latin typeface="Merriweather Bold" pitchFamily="34" charset="0"/>
                <a:ea typeface="Merriweather Bold" pitchFamily="34" charset="-122"/>
                <a:cs typeface="Merriweather Bold" pitchFamily="34" charset="-120"/>
              </a:rPr>
              <a:t>Name:</a:t>
            </a:r>
            <a:r>
              <a:rPr lang="en-US" sz="1350" kern="0" spc="13" dirty="0">
                <a:solidFill>
                  <a:srgbClr val="361D2E"/>
                </a:solidFill>
                <a:latin typeface="Merriweather Regular" pitchFamily="34" charset="0"/>
                <a:ea typeface="Merriweather Regular" pitchFamily="34" charset="-122"/>
                <a:cs typeface="Merriweather Regular" pitchFamily="34" charset="-120"/>
              </a:rPr>
              <a:t> Adam Barry
</a:t>
            </a:r>
            <a:r>
              <a:rPr lang="en-US" sz="1350" b="1" kern="0" spc="13" dirty="0">
                <a:solidFill>
                  <a:srgbClr val="361D2E"/>
                </a:solidFill>
                <a:latin typeface="Merriweather Bold" pitchFamily="34" charset="0"/>
                <a:ea typeface="Merriweather Bold" pitchFamily="34" charset="-122"/>
                <a:cs typeface="Merriweather Bold" pitchFamily="34" charset="-120"/>
              </a:rPr>
              <a:t>Year:</a:t>
            </a:r>
            <a:r>
              <a:rPr lang="en-US" sz="1350" kern="0" spc="13" dirty="0">
                <a:solidFill>
                  <a:srgbClr val="361D2E"/>
                </a:solidFill>
                <a:latin typeface="Merriweather Regular" pitchFamily="34" charset="0"/>
                <a:ea typeface="Merriweather Regular" pitchFamily="34" charset="-122"/>
                <a:cs typeface="Merriweather Regular" pitchFamily="34" charset="-120"/>
              </a:rPr>
              <a:t> Junior
</a:t>
            </a:r>
            <a:r>
              <a:rPr lang="en-US" sz="1350" b="1" kern="0" spc="13" dirty="0">
                <a:solidFill>
                  <a:srgbClr val="361D2E"/>
                </a:solidFill>
                <a:latin typeface="Merriweather Bold" pitchFamily="34" charset="0"/>
                <a:ea typeface="Merriweather Bold" pitchFamily="34" charset="-122"/>
                <a:cs typeface="Merriweather Bold" pitchFamily="34" charset="-120"/>
              </a:rPr>
              <a:t>Major:</a:t>
            </a:r>
            <a:r>
              <a:rPr lang="en-US" sz="1350" kern="0" spc="13" dirty="0">
                <a:solidFill>
                  <a:srgbClr val="361D2E"/>
                </a:solidFill>
                <a:latin typeface="Merriweather Regular" pitchFamily="34" charset="0"/>
                <a:ea typeface="Merriweather Regular" pitchFamily="34" charset="-122"/>
                <a:cs typeface="Merriweather Regular" pitchFamily="34" charset="-120"/>
              </a:rPr>
              <a:t> Computer Science (HCI)</a:t>
            </a:r>
            <a:endParaRPr lang="en-US" sz="1350" dirty="0"/>
          </a:p>
        </p:txBody>
      </p:sp>
      <p:sp>
        <p:nvSpPr>
          <p:cNvPr id="8" name="Text 1"/>
          <p:cNvSpPr/>
          <p:nvPr/>
        </p:nvSpPr>
        <p:spPr>
          <a:xfrm>
            <a:off x="5467350" y="8382000"/>
            <a:ext cx="3562350" cy="1524000"/>
          </a:xfrm>
          <a:prstGeom prst="rect">
            <a:avLst/>
          </a:prstGeom>
          <a:noFill/>
          <a:ln/>
        </p:spPr>
        <p:txBody>
          <a:bodyPr wrap="square" lIns="0" tIns="0" rIns="0" bIns="0" rtlCol="0" anchor="t"/>
          <a:lstStyle/>
          <a:p>
            <a:pPr marL="0" indent="0" algn="l">
              <a:lnSpc>
                <a:spcPts val="2400"/>
              </a:lnSpc>
              <a:buNone/>
            </a:pPr>
            <a:r>
              <a:rPr lang="en-US" sz="1350" b="1" kern="0" spc="13" dirty="0">
                <a:solidFill>
                  <a:srgbClr val="361D2E"/>
                </a:solidFill>
                <a:latin typeface="Merriweather Bold" pitchFamily="34" charset="0"/>
                <a:ea typeface="Merriweather Bold" pitchFamily="34" charset="-122"/>
                <a:cs typeface="Merriweather Bold" pitchFamily="34" charset="-120"/>
              </a:rPr>
              <a:t>Name:</a:t>
            </a:r>
            <a:r>
              <a:rPr lang="en-US" sz="1350" kern="0" spc="13" dirty="0">
                <a:solidFill>
                  <a:srgbClr val="361D2E"/>
                </a:solidFill>
                <a:latin typeface="Merriweather Regular" pitchFamily="34" charset="0"/>
                <a:ea typeface="Merriweather Regular" pitchFamily="34" charset="-122"/>
                <a:cs typeface="Merriweather Regular" pitchFamily="34" charset="-120"/>
              </a:rPr>
              <a:t> Amy Chang
</a:t>
            </a:r>
            <a:r>
              <a:rPr lang="en-US" sz="1350" b="1" kern="0" spc="13" dirty="0">
                <a:solidFill>
                  <a:srgbClr val="361D2E"/>
                </a:solidFill>
                <a:latin typeface="Merriweather Bold" pitchFamily="34" charset="0"/>
                <a:ea typeface="Merriweather Bold" pitchFamily="34" charset="-122"/>
                <a:cs typeface="Merriweather Bold" pitchFamily="34" charset="-120"/>
              </a:rPr>
              <a:t>Year:</a:t>
            </a:r>
            <a:r>
              <a:rPr lang="en-US" sz="1350" kern="0" spc="13" dirty="0">
                <a:solidFill>
                  <a:srgbClr val="361D2E"/>
                </a:solidFill>
                <a:latin typeface="Merriweather Regular" pitchFamily="34" charset="0"/>
                <a:ea typeface="Merriweather Regular" pitchFamily="34" charset="-122"/>
                <a:cs typeface="Merriweather Regular" pitchFamily="34" charset="-120"/>
              </a:rPr>
              <a:t> Junior
</a:t>
            </a:r>
            <a:r>
              <a:rPr lang="en-US" sz="1350" b="1" kern="0" spc="13" dirty="0">
                <a:solidFill>
                  <a:srgbClr val="361D2E"/>
                </a:solidFill>
                <a:latin typeface="Merriweather Bold" pitchFamily="34" charset="0"/>
                <a:ea typeface="Merriweather Bold" pitchFamily="34" charset="-122"/>
                <a:cs typeface="Merriweather Bold" pitchFamily="34" charset="-120"/>
              </a:rPr>
              <a:t>Major:</a:t>
            </a:r>
            <a:r>
              <a:rPr lang="en-US" sz="1350" kern="0" spc="13" dirty="0">
                <a:solidFill>
                  <a:srgbClr val="361D2E"/>
                </a:solidFill>
                <a:latin typeface="Merriweather Regular" pitchFamily="34" charset="0"/>
                <a:ea typeface="Merriweather Regular" pitchFamily="34" charset="-122"/>
                <a:cs typeface="Merriweather Regular" pitchFamily="34" charset="-120"/>
              </a:rPr>
              <a:t> Computer Science (HCI)</a:t>
            </a:r>
            <a:endParaRPr lang="en-US" sz="1350" dirty="0"/>
          </a:p>
        </p:txBody>
      </p:sp>
      <p:sp>
        <p:nvSpPr>
          <p:cNvPr id="9" name="Text 2"/>
          <p:cNvSpPr/>
          <p:nvPr/>
        </p:nvSpPr>
        <p:spPr>
          <a:xfrm>
            <a:off x="9239250" y="8382000"/>
            <a:ext cx="3562350" cy="1524000"/>
          </a:xfrm>
          <a:prstGeom prst="rect">
            <a:avLst/>
          </a:prstGeom>
          <a:noFill/>
          <a:ln/>
        </p:spPr>
        <p:txBody>
          <a:bodyPr wrap="square" lIns="0" tIns="0" rIns="0" bIns="0" rtlCol="0" anchor="t"/>
          <a:lstStyle/>
          <a:p>
            <a:pPr marL="0" indent="0" algn="l">
              <a:lnSpc>
                <a:spcPts val="2400"/>
              </a:lnSpc>
              <a:buNone/>
            </a:pPr>
            <a:r>
              <a:rPr lang="en-US" sz="1350" b="1" kern="0" spc="13" dirty="0">
                <a:solidFill>
                  <a:srgbClr val="361D2E"/>
                </a:solidFill>
                <a:latin typeface="Merriweather Bold" pitchFamily="34" charset="0"/>
                <a:ea typeface="Merriweather Bold" pitchFamily="34" charset="-122"/>
                <a:cs typeface="Merriweather Bold" pitchFamily="34" charset="-120"/>
              </a:rPr>
              <a:t>Name:</a:t>
            </a:r>
            <a:r>
              <a:rPr lang="en-US" sz="1350" kern="0" spc="13" dirty="0">
                <a:solidFill>
                  <a:srgbClr val="361D2E"/>
                </a:solidFill>
                <a:latin typeface="Merriweather Regular" pitchFamily="34" charset="0"/>
                <a:ea typeface="Merriweather Regular" pitchFamily="34" charset="-122"/>
                <a:cs typeface="Merriweather Regular" pitchFamily="34" charset="-120"/>
              </a:rPr>
              <a:t> Ethan Hellman
</a:t>
            </a:r>
            <a:r>
              <a:rPr lang="en-US" sz="1350" b="1" kern="0" spc="13" dirty="0">
                <a:solidFill>
                  <a:srgbClr val="361D2E"/>
                </a:solidFill>
                <a:latin typeface="Merriweather Bold" pitchFamily="34" charset="0"/>
                <a:ea typeface="Merriweather Bold" pitchFamily="34" charset="-122"/>
                <a:cs typeface="Merriweather Bold" pitchFamily="34" charset="-120"/>
              </a:rPr>
              <a:t>Year:</a:t>
            </a:r>
            <a:r>
              <a:rPr lang="en-US" sz="1350" kern="0" spc="13" dirty="0">
                <a:solidFill>
                  <a:srgbClr val="361D2E"/>
                </a:solidFill>
                <a:latin typeface="Merriweather Regular" pitchFamily="34" charset="0"/>
                <a:ea typeface="Merriweather Regular" pitchFamily="34" charset="-122"/>
                <a:cs typeface="Merriweather Regular" pitchFamily="34" charset="-120"/>
              </a:rPr>
              <a:t> Senior
</a:t>
            </a:r>
            <a:r>
              <a:rPr lang="en-US" sz="1350" b="1" kern="0" spc="13" dirty="0">
                <a:solidFill>
                  <a:srgbClr val="361D2E"/>
                </a:solidFill>
                <a:latin typeface="Merriweather Bold" pitchFamily="34" charset="0"/>
                <a:ea typeface="Merriweather Bold" pitchFamily="34" charset="-122"/>
                <a:cs typeface="Merriweather Bold" pitchFamily="34" charset="-120"/>
              </a:rPr>
              <a:t>Major:</a:t>
            </a:r>
            <a:r>
              <a:rPr lang="en-US" sz="1350" kern="0" spc="13" dirty="0">
                <a:solidFill>
                  <a:srgbClr val="361D2E"/>
                </a:solidFill>
                <a:latin typeface="Merriweather Regular" pitchFamily="34" charset="0"/>
                <a:ea typeface="Merriweather Regular" pitchFamily="34" charset="-122"/>
                <a:cs typeface="Merriweather Regular" pitchFamily="34" charset="-120"/>
              </a:rPr>
              <a:t> Computer Science (AI)</a:t>
            </a:r>
            <a:endParaRPr lang="en-US" sz="1350" dirty="0"/>
          </a:p>
        </p:txBody>
      </p:sp>
      <p:sp>
        <p:nvSpPr>
          <p:cNvPr id="10" name="Text 3"/>
          <p:cNvSpPr/>
          <p:nvPr/>
        </p:nvSpPr>
        <p:spPr>
          <a:xfrm>
            <a:off x="13011150" y="8382000"/>
            <a:ext cx="3562350" cy="1524000"/>
          </a:xfrm>
          <a:prstGeom prst="rect">
            <a:avLst/>
          </a:prstGeom>
          <a:noFill/>
          <a:ln/>
        </p:spPr>
        <p:txBody>
          <a:bodyPr wrap="square" lIns="0" tIns="0" rIns="0" bIns="0" rtlCol="0" anchor="t"/>
          <a:lstStyle/>
          <a:p>
            <a:pPr marL="0" indent="0" algn="l">
              <a:lnSpc>
                <a:spcPts val="2400"/>
              </a:lnSpc>
              <a:buNone/>
            </a:pPr>
            <a:r>
              <a:rPr lang="en-US" sz="1350" b="1" kern="0" spc="13" dirty="0">
                <a:solidFill>
                  <a:srgbClr val="361D2E"/>
                </a:solidFill>
                <a:latin typeface="Merriweather Bold" pitchFamily="34" charset="0"/>
                <a:ea typeface="Merriweather Bold" pitchFamily="34" charset="-122"/>
                <a:cs typeface="Merriweather Bold" pitchFamily="34" charset="-120"/>
              </a:rPr>
              <a:t>Name:</a:t>
            </a:r>
            <a:r>
              <a:rPr lang="en-US" sz="1350" kern="0" spc="13" dirty="0">
                <a:solidFill>
                  <a:srgbClr val="361D2E"/>
                </a:solidFill>
                <a:latin typeface="Merriweather Regular" pitchFamily="34" charset="0"/>
                <a:ea typeface="Merriweather Regular" pitchFamily="34" charset="-122"/>
                <a:cs typeface="Merriweather Regular" pitchFamily="34" charset="-120"/>
              </a:rPr>
              <a:t> Brendan McLoughlin
</a:t>
            </a:r>
            <a:r>
              <a:rPr lang="en-US" sz="1350" b="1" kern="0" spc="13" dirty="0">
                <a:solidFill>
                  <a:srgbClr val="361D2E"/>
                </a:solidFill>
                <a:latin typeface="Merriweather Bold" pitchFamily="34" charset="0"/>
                <a:ea typeface="Merriweather Bold" pitchFamily="34" charset="-122"/>
                <a:cs typeface="Merriweather Bold" pitchFamily="34" charset="-120"/>
              </a:rPr>
              <a:t>Year:</a:t>
            </a:r>
            <a:r>
              <a:rPr lang="en-US" sz="1350" kern="0" spc="13" dirty="0">
                <a:solidFill>
                  <a:srgbClr val="361D2E"/>
                </a:solidFill>
                <a:latin typeface="Merriweather Regular" pitchFamily="34" charset="0"/>
                <a:ea typeface="Merriweather Regular" pitchFamily="34" charset="-122"/>
                <a:cs typeface="Merriweather Regular" pitchFamily="34" charset="-120"/>
              </a:rPr>
              <a:t> Senior
</a:t>
            </a:r>
            <a:r>
              <a:rPr lang="en-US" sz="1350" b="1" kern="0" spc="13" dirty="0">
                <a:solidFill>
                  <a:srgbClr val="361D2E"/>
                </a:solidFill>
                <a:latin typeface="Merriweather Bold" pitchFamily="34" charset="0"/>
                <a:ea typeface="Merriweather Bold" pitchFamily="34" charset="-122"/>
                <a:cs typeface="Merriweather Bold" pitchFamily="34" charset="-120"/>
              </a:rPr>
              <a:t>Major:</a:t>
            </a:r>
            <a:r>
              <a:rPr lang="en-US" sz="1350" kern="0" spc="13" dirty="0">
                <a:solidFill>
                  <a:srgbClr val="361D2E"/>
                </a:solidFill>
                <a:latin typeface="Merriweather Regular" pitchFamily="34" charset="0"/>
                <a:ea typeface="Merriweather Regular" pitchFamily="34" charset="-122"/>
                <a:cs typeface="Merriweather Regular" pitchFamily="34" charset="-120"/>
              </a:rPr>
              <a:t> Computer Science (HCI)</a:t>
            </a:r>
            <a:endParaRPr lang="en-US" sz="1350" dirty="0"/>
          </a:p>
        </p:txBody>
      </p:sp>
      <p:sp>
        <p:nvSpPr>
          <p:cNvPr id="11" name="Text 4"/>
          <p:cNvSpPr/>
          <p:nvPr/>
        </p:nvSpPr>
        <p:spPr>
          <a:xfrm>
            <a:off x="1695450" y="981075"/>
            <a:ext cx="4248150" cy="419100"/>
          </a:xfrm>
          <a:prstGeom prst="rect">
            <a:avLst/>
          </a:prstGeom>
          <a:noFill/>
          <a:ln/>
        </p:spPr>
        <p:txBody>
          <a:bodyPr wrap="square" lIns="0" tIns="0" rIns="0" bIns="0" rtlCol="0" anchor="t"/>
          <a:lstStyle/>
          <a:p>
            <a:pPr marL="0" indent="0" algn="l">
              <a:lnSpc>
                <a:spcPts val="3150"/>
              </a:lnSpc>
              <a:buNone/>
            </a:pPr>
            <a:r>
              <a:rPr lang="en-US" sz="2700" dirty="0">
                <a:solidFill>
                  <a:srgbClr val="361D2E"/>
                </a:solidFill>
                <a:latin typeface="Roboto Black" pitchFamily="34" charset="0"/>
                <a:ea typeface="Roboto Black" pitchFamily="34" charset="-122"/>
                <a:cs typeface="Roboto Black" pitchFamily="34" charset="-120"/>
              </a:rPr>
              <a:t>Team</a:t>
            </a:r>
            <a:endParaRPr lang="en-US" sz="27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1">
    <p:bg>
      <p:bgPr>
        <a:solidFill>
          <a:srgbClr val="DCDCDC"/>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13106400" y="1600200"/>
            <a:ext cx="3467100" cy="7696200"/>
          </a:xfrm>
          <a:prstGeom prst="rect">
            <a:avLst/>
          </a:prstGeom>
        </p:spPr>
      </p:pic>
      <p:pic>
        <p:nvPicPr>
          <p:cNvPr id="3" name="Image 1" descr="preencoded.png"/>
          <p:cNvPicPr>
            <a:picLocks noChangeAspect="1"/>
          </p:cNvPicPr>
          <p:nvPr/>
        </p:nvPicPr>
        <p:blipFill>
          <a:blip r:embed="rId4"/>
          <a:srcRect/>
          <a:stretch/>
        </p:blipFill>
        <p:spPr>
          <a:xfrm>
            <a:off x="9372600" y="1600200"/>
            <a:ext cx="3543300" cy="7772400"/>
          </a:xfrm>
          <a:prstGeom prst="rect">
            <a:avLst/>
          </a:prstGeom>
        </p:spPr>
      </p:pic>
      <p:pic>
        <p:nvPicPr>
          <p:cNvPr id="4" name="Image 2" descr="preencoded.png"/>
          <p:cNvPicPr>
            <a:picLocks noChangeAspect="1"/>
          </p:cNvPicPr>
          <p:nvPr/>
        </p:nvPicPr>
        <p:blipFill>
          <a:blip r:embed="rId5"/>
          <a:srcRect/>
          <a:stretch/>
        </p:blipFill>
        <p:spPr>
          <a:xfrm>
            <a:off x="0" y="0"/>
            <a:ext cx="18288000" cy="10287000"/>
          </a:xfrm>
          <a:prstGeom prst="rect">
            <a:avLst/>
          </a:prstGeom>
        </p:spPr>
      </p:pic>
      <p:pic>
        <p:nvPicPr>
          <p:cNvPr id="5" name="Image 3" descr="preencoded.png"/>
          <p:cNvPicPr>
            <a:picLocks noChangeAspect="1"/>
          </p:cNvPicPr>
          <p:nvPr/>
        </p:nvPicPr>
        <p:blipFill>
          <a:blip r:embed="rId6"/>
          <a:srcRect/>
          <a:stretch/>
        </p:blipFill>
        <p:spPr>
          <a:xfrm>
            <a:off x="1419225" y="1685925"/>
            <a:ext cx="3609975" cy="7781925"/>
          </a:xfrm>
          <a:prstGeom prst="rect">
            <a:avLst/>
          </a:prstGeom>
        </p:spPr>
      </p:pic>
      <p:pic>
        <p:nvPicPr>
          <p:cNvPr id="6" name="Image 4" descr="preencoded.png"/>
          <p:cNvPicPr>
            <a:picLocks noChangeAspect="1"/>
          </p:cNvPicPr>
          <p:nvPr/>
        </p:nvPicPr>
        <p:blipFill>
          <a:blip r:embed="rId7"/>
          <a:srcRect/>
          <a:stretch/>
        </p:blipFill>
        <p:spPr>
          <a:xfrm>
            <a:off x="13192125" y="1685925"/>
            <a:ext cx="3609975" cy="7772400"/>
          </a:xfrm>
          <a:prstGeom prst="rect">
            <a:avLst/>
          </a:prstGeom>
        </p:spPr>
      </p:pic>
      <p:pic>
        <p:nvPicPr>
          <p:cNvPr id="7" name="Image 5" descr="preencoded.png"/>
          <p:cNvPicPr>
            <a:picLocks noChangeAspect="1"/>
          </p:cNvPicPr>
          <p:nvPr/>
        </p:nvPicPr>
        <p:blipFill>
          <a:blip r:embed="rId8"/>
          <a:srcRect/>
          <a:stretch/>
        </p:blipFill>
        <p:spPr>
          <a:xfrm>
            <a:off x="9267825" y="1685925"/>
            <a:ext cx="3609975" cy="7781925"/>
          </a:xfrm>
          <a:prstGeom prst="rect">
            <a:avLst/>
          </a:prstGeom>
        </p:spPr>
      </p:pic>
      <p:pic>
        <p:nvPicPr>
          <p:cNvPr id="8" name="Image 6" descr="preencoded.png"/>
          <p:cNvPicPr>
            <a:picLocks noChangeAspect="1"/>
          </p:cNvPicPr>
          <p:nvPr/>
        </p:nvPicPr>
        <p:blipFill>
          <a:blip r:embed="rId9"/>
          <a:srcRect/>
          <a:stretch/>
        </p:blipFill>
        <p:spPr>
          <a:xfrm>
            <a:off x="5343525" y="1685925"/>
            <a:ext cx="3609975" cy="7781925"/>
          </a:xfrm>
          <a:prstGeom prst="rect">
            <a:avLst/>
          </a:prstGeom>
        </p:spPr>
      </p:pic>
      <p:sp>
        <p:nvSpPr>
          <p:cNvPr id="9" name="Text 0"/>
          <p:cNvSpPr/>
          <p:nvPr/>
        </p:nvSpPr>
        <p:spPr>
          <a:xfrm>
            <a:off x="1228725" y="8115300"/>
            <a:ext cx="5410200" cy="1143000"/>
          </a:xfrm>
          <a:prstGeom prst="rect">
            <a:avLst/>
          </a:prstGeom>
          <a:noFill/>
          <a:ln/>
        </p:spPr>
        <p:txBody>
          <a:bodyPr wrap="square" lIns="0" tIns="0" rIns="0" bIns="0" rtlCol="0" anchor="t"/>
          <a:lstStyle/>
          <a:p>
            <a:pPr marL="0" indent="0" algn="l">
              <a:lnSpc>
                <a:spcPts val="4200"/>
              </a:lnSpc>
              <a:buNone/>
            </a:pPr>
            <a:r>
              <a:rPr lang="en-US" sz="3600" b="1" dirty="0">
                <a:solidFill>
                  <a:srgbClr val="000000"/>
                </a:solidFill>
                <a:latin typeface="ITC Souvenir Bold" pitchFamily="34" charset="0"/>
                <a:ea typeface="ITC Souvenir Bold" pitchFamily="34" charset="-122"/>
                <a:cs typeface="ITC Souvenir Bold" pitchFamily="34" charset="-120"/>
              </a:rPr>
              <a:t>Edits to registration flow for clarity</a:t>
            </a:r>
            <a:endParaRPr lang="en-US" sz="3600" dirty="0"/>
          </a:p>
        </p:txBody>
      </p:sp>
      <p:sp>
        <p:nvSpPr>
          <p:cNvPr id="10" name="Text 1"/>
          <p:cNvSpPr/>
          <p:nvPr/>
        </p:nvSpPr>
        <p:spPr>
          <a:xfrm>
            <a:off x="1228725" y="1085850"/>
            <a:ext cx="1514475" cy="409575"/>
          </a:xfrm>
          <a:prstGeom prst="rect">
            <a:avLst/>
          </a:prstGeom>
          <a:noFill/>
          <a:ln/>
        </p:spPr>
        <p:txBody>
          <a:bodyPr wrap="square" lIns="0" tIns="0" rIns="0" bIns="0" rtlCol="0" anchor="t"/>
          <a:lstStyle/>
          <a:p>
            <a:pPr marL="0" indent="0" algn="l">
              <a:lnSpc>
                <a:spcPts val="3150"/>
              </a:lnSpc>
              <a:buNone/>
            </a:pPr>
            <a:r>
              <a:rPr lang="en-US" sz="2700" dirty="0">
                <a:solidFill>
                  <a:srgbClr val="000000"/>
                </a:solidFill>
                <a:latin typeface="ITC Souvenir Medium" pitchFamily="34" charset="0"/>
                <a:ea typeface="ITC Souvenir Medium" pitchFamily="34" charset="-122"/>
                <a:cs typeface="ITC Souvenir Medium" pitchFamily="34" charset="-120"/>
              </a:rPr>
              <a:t>Revisions</a:t>
            </a:r>
            <a:endParaRPr lang="en-US" sz="2700" dirty="0"/>
          </a:p>
        </p:txBody>
      </p:sp>
      <p:sp>
        <p:nvSpPr>
          <p:cNvPr id="11" name="Text 2"/>
          <p:cNvSpPr/>
          <p:nvPr/>
        </p:nvSpPr>
        <p:spPr>
          <a:xfrm>
            <a:off x="9353550" y="1190625"/>
            <a:ext cx="409575" cy="266700"/>
          </a:xfrm>
          <a:prstGeom prst="rect">
            <a:avLst/>
          </a:prstGeom>
          <a:noFill/>
          <a:ln/>
        </p:spPr>
        <p:txBody>
          <a:bodyPr wrap="square" lIns="0" tIns="0" rIns="0" bIns="0" rtlCol="0" anchor="t"/>
          <a:lstStyle/>
          <a:p>
            <a:pPr marL="0" indent="0" algn="l">
              <a:lnSpc>
                <a:spcPts val="2100"/>
              </a:lnSpc>
              <a:buNone/>
            </a:pPr>
            <a:r>
              <a:rPr lang="en-US" sz="1800" dirty="0">
                <a:solidFill>
                  <a:srgbClr val="000000"/>
                </a:solidFill>
                <a:latin typeface="ITC Souvenir Medium" pitchFamily="34" charset="0"/>
                <a:ea typeface="ITC Souvenir Medium" pitchFamily="34" charset="-122"/>
                <a:cs typeface="ITC Souvenir Medium" pitchFamily="34" charset="-120"/>
              </a:rPr>
              <a:t>Old</a:t>
            </a:r>
            <a:endParaRPr lang="en-US" sz="1800" dirty="0"/>
          </a:p>
        </p:txBody>
      </p:sp>
      <p:sp>
        <p:nvSpPr>
          <p:cNvPr id="12" name="Text 3"/>
          <p:cNvSpPr/>
          <p:nvPr/>
        </p:nvSpPr>
        <p:spPr>
          <a:xfrm>
            <a:off x="13087350" y="1190625"/>
            <a:ext cx="409575" cy="266700"/>
          </a:xfrm>
          <a:prstGeom prst="rect">
            <a:avLst/>
          </a:prstGeom>
          <a:noFill/>
          <a:ln/>
        </p:spPr>
        <p:txBody>
          <a:bodyPr wrap="square" lIns="0" tIns="0" rIns="0" bIns="0" rtlCol="0" anchor="t"/>
          <a:lstStyle/>
          <a:p>
            <a:pPr marL="0" indent="0" algn="l">
              <a:lnSpc>
                <a:spcPts val="2100"/>
              </a:lnSpc>
              <a:buNone/>
            </a:pPr>
            <a:r>
              <a:rPr lang="en-US" sz="1800" dirty="0">
                <a:solidFill>
                  <a:srgbClr val="000000"/>
                </a:solidFill>
                <a:latin typeface="ITC Souvenir Medium" pitchFamily="34" charset="0"/>
                <a:ea typeface="ITC Souvenir Medium" pitchFamily="34" charset="-122"/>
                <a:cs typeface="ITC Souvenir Medium" pitchFamily="34" charset="-120"/>
              </a:rPr>
              <a:t>Old</a:t>
            </a:r>
            <a:endParaRPr lang="en-US" sz="1800" dirty="0"/>
          </a:p>
        </p:txBody>
      </p:sp>
      <p:sp>
        <p:nvSpPr>
          <p:cNvPr id="13" name="Text 4"/>
          <p:cNvSpPr/>
          <p:nvPr/>
        </p:nvSpPr>
        <p:spPr>
          <a:xfrm>
            <a:off x="1400175" y="1257300"/>
            <a:ext cx="485775" cy="266700"/>
          </a:xfrm>
          <a:prstGeom prst="rect">
            <a:avLst/>
          </a:prstGeom>
          <a:noFill/>
          <a:ln/>
        </p:spPr>
        <p:txBody>
          <a:bodyPr wrap="square" lIns="0" tIns="0" rIns="0" bIns="0" rtlCol="0" anchor="t"/>
          <a:lstStyle/>
          <a:p>
            <a:pPr marL="0" indent="0" algn="l">
              <a:lnSpc>
                <a:spcPts val="2100"/>
              </a:lnSpc>
              <a:buNone/>
            </a:pPr>
            <a:r>
              <a:rPr lang="en-US" sz="1800" dirty="0">
                <a:solidFill>
                  <a:srgbClr val="BDDF50"/>
                </a:solidFill>
                <a:latin typeface="ITC Souvenir Medium" pitchFamily="34" charset="0"/>
                <a:ea typeface="ITC Souvenir Medium" pitchFamily="34" charset="-122"/>
                <a:cs typeface="ITC Souvenir Medium" pitchFamily="34" charset="-120"/>
              </a:rPr>
              <a:t>New</a:t>
            </a:r>
            <a:endParaRPr lang="en-US" sz="1800" dirty="0"/>
          </a:p>
        </p:txBody>
      </p:sp>
      <p:sp>
        <p:nvSpPr>
          <p:cNvPr id="14" name="Text 5"/>
          <p:cNvSpPr/>
          <p:nvPr/>
        </p:nvSpPr>
        <p:spPr>
          <a:xfrm>
            <a:off x="5324475" y="1257300"/>
            <a:ext cx="485775" cy="266700"/>
          </a:xfrm>
          <a:prstGeom prst="rect">
            <a:avLst/>
          </a:prstGeom>
          <a:noFill/>
          <a:ln/>
        </p:spPr>
        <p:txBody>
          <a:bodyPr wrap="square" lIns="0" tIns="0" rIns="0" bIns="0" rtlCol="0" anchor="t"/>
          <a:lstStyle/>
          <a:p>
            <a:pPr marL="0" indent="0" algn="l">
              <a:lnSpc>
                <a:spcPts val="2100"/>
              </a:lnSpc>
              <a:buNone/>
            </a:pPr>
            <a:r>
              <a:rPr lang="en-US" sz="1800" dirty="0">
                <a:solidFill>
                  <a:srgbClr val="BDDF50"/>
                </a:solidFill>
                <a:latin typeface="ITC Souvenir Medium" pitchFamily="34" charset="0"/>
                <a:ea typeface="ITC Souvenir Medium" pitchFamily="34" charset="-122"/>
                <a:cs typeface="ITC Souvenir Medium" pitchFamily="34" charset="-120"/>
              </a:rPr>
              <a:t>New</a:t>
            </a:r>
            <a:endParaRPr lang="en-US" sz="1800" dirty="0"/>
          </a:p>
        </p:txBody>
      </p:sp>
      <p:sp>
        <p:nvSpPr>
          <p:cNvPr id="15" name="Text 6"/>
          <p:cNvSpPr/>
          <p:nvPr/>
        </p:nvSpPr>
        <p:spPr>
          <a:xfrm>
            <a:off x="9239250" y="1257300"/>
            <a:ext cx="485775" cy="266700"/>
          </a:xfrm>
          <a:prstGeom prst="rect">
            <a:avLst/>
          </a:prstGeom>
          <a:noFill/>
          <a:ln/>
        </p:spPr>
        <p:txBody>
          <a:bodyPr wrap="square" lIns="0" tIns="0" rIns="0" bIns="0" rtlCol="0" anchor="t"/>
          <a:lstStyle/>
          <a:p>
            <a:pPr marL="0" indent="0" algn="l">
              <a:lnSpc>
                <a:spcPts val="2100"/>
              </a:lnSpc>
              <a:buNone/>
            </a:pPr>
            <a:r>
              <a:rPr lang="en-US" sz="1800" dirty="0">
                <a:solidFill>
                  <a:srgbClr val="BDDF50"/>
                </a:solidFill>
                <a:latin typeface="ITC Souvenir Medium" pitchFamily="34" charset="0"/>
                <a:ea typeface="ITC Souvenir Medium" pitchFamily="34" charset="-122"/>
                <a:cs typeface="ITC Souvenir Medium" pitchFamily="34" charset="-120"/>
              </a:rPr>
              <a:t>New</a:t>
            </a:r>
            <a:endParaRPr lang="en-US" sz="1800" dirty="0"/>
          </a:p>
        </p:txBody>
      </p:sp>
      <p:sp>
        <p:nvSpPr>
          <p:cNvPr id="16" name="Text 7"/>
          <p:cNvSpPr/>
          <p:nvPr/>
        </p:nvSpPr>
        <p:spPr>
          <a:xfrm>
            <a:off x="13173075" y="1257300"/>
            <a:ext cx="485775" cy="266700"/>
          </a:xfrm>
          <a:prstGeom prst="rect">
            <a:avLst/>
          </a:prstGeom>
          <a:noFill/>
          <a:ln/>
        </p:spPr>
        <p:txBody>
          <a:bodyPr wrap="square" lIns="0" tIns="0" rIns="0" bIns="0" rtlCol="0" anchor="t"/>
          <a:lstStyle/>
          <a:p>
            <a:pPr marL="0" indent="0" algn="l">
              <a:lnSpc>
                <a:spcPts val="2100"/>
              </a:lnSpc>
              <a:buNone/>
            </a:pPr>
            <a:r>
              <a:rPr lang="en-US" sz="1800" dirty="0">
                <a:solidFill>
                  <a:srgbClr val="BDDF50"/>
                </a:solidFill>
                <a:latin typeface="ITC Souvenir Medium" pitchFamily="34" charset="0"/>
                <a:ea typeface="ITC Souvenir Medium" pitchFamily="34" charset="-122"/>
                <a:cs typeface="ITC Souvenir Medium" pitchFamily="34" charset="-120"/>
              </a:rPr>
              <a:t>New</a:t>
            </a:r>
            <a:endParaRPr lang="en-US" sz="18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0">
    <p:bg>
      <p:bgPr>
        <a:solidFill>
          <a:srgbClr val="DCDCDC"/>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9372600" y="1828800"/>
            <a:ext cx="3505200" cy="7572375"/>
          </a:xfrm>
          <a:prstGeom prst="rect">
            <a:avLst/>
          </a:prstGeom>
        </p:spPr>
      </p:pic>
      <p:pic>
        <p:nvPicPr>
          <p:cNvPr id="3" name="Image 1" descr="preencoded.png"/>
          <p:cNvPicPr>
            <a:picLocks noChangeAspect="1"/>
          </p:cNvPicPr>
          <p:nvPr/>
        </p:nvPicPr>
        <p:blipFill>
          <a:blip r:embed="rId4"/>
          <a:srcRect/>
          <a:stretch/>
        </p:blipFill>
        <p:spPr>
          <a:xfrm>
            <a:off x="13154025" y="1866900"/>
            <a:ext cx="3505200" cy="8420100"/>
          </a:xfrm>
          <a:prstGeom prst="rect">
            <a:avLst/>
          </a:prstGeom>
        </p:spPr>
      </p:pic>
      <p:sp>
        <p:nvSpPr>
          <p:cNvPr id="4" name="Text 0"/>
          <p:cNvSpPr/>
          <p:nvPr/>
        </p:nvSpPr>
        <p:spPr>
          <a:xfrm>
            <a:off x="1228725" y="7372350"/>
            <a:ext cx="6162675" cy="1714500"/>
          </a:xfrm>
          <a:prstGeom prst="rect">
            <a:avLst/>
          </a:prstGeom>
          <a:noFill/>
          <a:ln/>
        </p:spPr>
        <p:txBody>
          <a:bodyPr wrap="square" lIns="0" tIns="0" rIns="0" bIns="0" rtlCol="0" anchor="t"/>
          <a:lstStyle/>
          <a:p>
            <a:pPr marL="0" indent="0" algn="l">
              <a:lnSpc>
                <a:spcPts val="4200"/>
              </a:lnSpc>
              <a:buNone/>
            </a:pPr>
            <a:r>
              <a:rPr lang="en-US" sz="3600" b="1" dirty="0">
                <a:solidFill>
                  <a:srgbClr val="000000"/>
                </a:solidFill>
                <a:latin typeface="ITC Souvenir Bold" pitchFamily="34" charset="0"/>
                <a:ea typeface="ITC Souvenir Bold" pitchFamily="34" charset="-122"/>
                <a:cs typeface="ITC Souvenir Bold" pitchFamily="34" charset="-120"/>
              </a:rPr>
              <a:t>Edits to create garden flow for speed, usability and clarity</a:t>
            </a:r>
            <a:endParaRPr lang="en-US" sz="3600" dirty="0"/>
          </a:p>
        </p:txBody>
      </p:sp>
      <p:sp>
        <p:nvSpPr>
          <p:cNvPr id="5" name="Text 1"/>
          <p:cNvSpPr/>
          <p:nvPr/>
        </p:nvSpPr>
        <p:spPr>
          <a:xfrm>
            <a:off x="1228725" y="1085850"/>
            <a:ext cx="1514475" cy="409575"/>
          </a:xfrm>
          <a:prstGeom prst="rect">
            <a:avLst/>
          </a:prstGeom>
          <a:noFill/>
          <a:ln/>
        </p:spPr>
        <p:txBody>
          <a:bodyPr wrap="square" lIns="0" tIns="0" rIns="0" bIns="0" rtlCol="0" anchor="t"/>
          <a:lstStyle/>
          <a:p>
            <a:pPr marL="0" indent="0" algn="l">
              <a:lnSpc>
                <a:spcPts val="3150"/>
              </a:lnSpc>
              <a:buNone/>
            </a:pPr>
            <a:r>
              <a:rPr lang="en-US" sz="2700" dirty="0">
                <a:solidFill>
                  <a:srgbClr val="000000"/>
                </a:solidFill>
                <a:latin typeface="ITC Souvenir Medium" pitchFamily="34" charset="0"/>
                <a:ea typeface="ITC Souvenir Medium" pitchFamily="34" charset="-122"/>
                <a:cs typeface="ITC Souvenir Medium" pitchFamily="34" charset="-120"/>
              </a:rPr>
              <a:t>Revisions</a:t>
            </a:r>
            <a:endParaRPr lang="en-US" sz="2700" dirty="0"/>
          </a:p>
        </p:txBody>
      </p:sp>
      <p:sp>
        <p:nvSpPr>
          <p:cNvPr id="6" name="Text 2"/>
          <p:cNvSpPr/>
          <p:nvPr/>
        </p:nvSpPr>
        <p:spPr>
          <a:xfrm>
            <a:off x="9353550" y="1190625"/>
            <a:ext cx="409575" cy="266700"/>
          </a:xfrm>
          <a:prstGeom prst="rect">
            <a:avLst/>
          </a:prstGeom>
          <a:noFill/>
          <a:ln/>
        </p:spPr>
        <p:txBody>
          <a:bodyPr wrap="square" lIns="0" tIns="0" rIns="0" bIns="0" rtlCol="0" anchor="t"/>
          <a:lstStyle/>
          <a:p>
            <a:pPr marL="0" indent="0" algn="l">
              <a:lnSpc>
                <a:spcPts val="2100"/>
              </a:lnSpc>
              <a:buNone/>
            </a:pPr>
            <a:r>
              <a:rPr lang="en-US" sz="1800" dirty="0">
                <a:solidFill>
                  <a:srgbClr val="000000"/>
                </a:solidFill>
                <a:latin typeface="ITC Souvenir Medium" pitchFamily="34" charset="0"/>
                <a:ea typeface="ITC Souvenir Medium" pitchFamily="34" charset="-122"/>
                <a:cs typeface="ITC Souvenir Medium" pitchFamily="34" charset="-120"/>
              </a:rPr>
              <a:t>Old</a:t>
            </a:r>
            <a:endParaRPr lang="en-US" sz="1800" dirty="0"/>
          </a:p>
        </p:txBody>
      </p:sp>
      <p:sp>
        <p:nvSpPr>
          <p:cNvPr id="7" name="Text 3"/>
          <p:cNvSpPr/>
          <p:nvPr/>
        </p:nvSpPr>
        <p:spPr>
          <a:xfrm>
            <a:off x="13087350" y="1190625"/>
            <a:ext cx="409575" cy="266700"/>
          </a:xfrm>
          <a:prstGeom prst="rect">
            <a:avLst/>
          </a:prstGeom>
          <a:noFill/>
          <a:ln/>
        </p:spPr>
        <p:txBody>
          <a:bodyPr wrap="square" lIns="0" tIns="0" rIns="0" bIns="0" rtlCol="0" anchor="t"/>
          <a:lstStyle/>
          <a:p>
            <a:pPr marL="0" indent="0" algn="l">
              <a:lnSpc>
                <a:spcPts val="2100"/>
              </a:lnSpc>
              <a:buNone/>
            </a:pPr>
            <a:r>
              <a:rPr lang="en-US" sz="1800" dirty="0">
                <a:solidFill>
                  <a:srgbClr val="000000"/>
                </a:solidFill>
                <a:latin typeface="ITC Souvenir Medium" pitchFamily="34" charset="0"/>
                <a:ea typeface="ITC Souvenir Medium" pitchFamily="34" charset="-122"/>
                <a:cs typeface="ITC Souvenir Medium" pitchFamily="34" charset="-120"/>
              </a:rPr>
              <a:t>Old</a:t>
            </a:r>
            <a:endParaRPr lang="en-US" sz="18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DCDCDC"/>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13106400" y="1600200"/>
            <a:ext cx="3467100" cy="7696200"/>
          </a:xfrm>
          <a:prstGeom prst="rect">
            <a:avLst/>
          </a:prstGeom>
        </p:spPr>
      </p:pic>
      <p:pic>
        <p:nvPicPr>
          <p:cNvPr id="3" name="Image 1" descr="preencoded.png"/>
          <p:cNvPicPr>
            <a:picLocks noChangeAspect="1"/>
          </p:cNvPicPr>
          <p:nvPr/>
        </p:nvPicPr>
        <p:blipFill>
          <a:blip r:embed="rId4"/>
          <a:srcRect/>
          <a:stretch/>
        </p:blipFill>
        <p:spPr>
          <a:xfrm>
            <a:off x="9372600" y="1600200"/>
            <a:ext cx="3543300" cy="7772400"/>
          </a:xfrm>
          <a:prstGeom prst="rect">
            <a:avLst/>
          </a:prstGeom>
        </p:spPr>
      </p:pic>
      <p:pic>
        <p:nvPicPr>
          <p:cNvPr id="4" name="Image 2" descr="preencoded.png"/>
          <p:cNvPicPr>
            <a:picLocks noChangeAspect="1"/>
          </p:cNvPicPr>
          <p:nvPr/>
        </p:nvPicPr>
        <p:blipFill>
          <a:blip r:embed="rId5"/>
          <a:srcRect/>
          <a:stretch/>
        </p:blipFill>
        <p:spPr>
          <a:xfrm>
            <a:off x="0" y="0"/>
            <a:ext cx="18288000" cy="10287000"/>
          </a:xfrm>
          <a:prstGeom prst="rect">
            <a:avLst/>
          </a:prstGeom>
        </p:spPr>
      </p:pic>
      <p:pic>
        <p:nvPicPr>
          <p:cNvPr id="5" name="Image 3" descr="preencoded.png"/>
          <p:cNvPicPr>
            <a:picLocks noChangeAspect="1"/>
          </p:cNvPicPr>
          <p:nvPr/>
        </p:nvPicPr>
        <p:blipFill>
          <a:blip r:embed="rId6"/>
          <a:srcRect/>
          <a:stretch/>
        </p:blipFill>
        <p:spPr>
          <a:xfrm>
            <a:off x="5400675" y="1257300"/>
            <a:ext cx="7486650" cy="8420100"/>
          </a:xfrm>
          <a:prstGeom prst="rect">
            <a:avLst/>
          </a:prstGeom>
        </p:spPr>
      </p:pic>
      <p:pic>
        <p:nvPicPr>
          <p:cNvPr id="6" name="Image 4" descr="preencoded.png"/>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486400" y="2667000"/>
            <a:ext cx="2667000" cy="762000"/>
          </a:xfrm>
          <a:prstGeom prst="rect">
            <a:avLst/>
          </a:prstGeom>
        </p:spPr>
      </p:pic>
      <p:pic>
        <p:nvPicPr>
          <p:cNvPr id="7" name="Image 5" descr="preencoded.png"/>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9448800" y="2667000"/>
            <a:ext cx="3248025" cy="1219200"/>
          </a:xfrm>
          <a:prstGeom prst="rect">
            <a:avLst/>
          </a:prstGeom>
        </p:spPr>
      </p:pic>
      <p:sp>
        <p:nvSpPr>
          <p:cNvPr id="8" name="Text 0"/>
          <p:cNvSpPr/>
          <p:nvPr/>
        </p:nvSpPr>
        <p:spPr>
          <a:xfrm>
            <a:off x="1228725" y="8115300"/>
            <a:ext cx="5410200" cy="1143000"/>
          </a:xfrm>
          <a:prstGeom prst="rect">
            <a:avLst/>
          </a:prstGeom>
          <a:noFill/>
          <a:ln/>
        </p:spPr>
        <p:txBody>
          <a:bodyPr wrap="square" lIns="0" tIns="0" rIns="0" bIns="0" rtlCol="0" anchor="t"/>
          <a:lstStyle/>
          <a:p>
            <a:pPr marL="0" indent="0" algn="l">
              <a:lnSpc>
                <a:spcPts val="4200"/>
              </a:lnSpc>
              <a:buNone/>
            </a:pPr>
            <a:r>
              <a:rPr lang="en-US" sz="3600" b="1" dirty="0">
                <a:solidFill>
                  <a:srgbClr val="000000"/>
                </a:solidFill>
                <a:latin typeface="ITC Souvenir Bold" pitchFamily="34" charset="0"/>
                <a:ea typeface="ITC Souvenir Bold" pitchFamily="34" charset="-122"/>
                <a:cs typeface="ITC Souvenir Bold" pitchFamily="34" charset="-120"/>
              </a:rPr>
              <a:t>Edits to registration flow for clarity</a:t>
            </a:r>
            <a:endParaRPr lang="en-US" sz="3600" dirty="0"/>
          </a:p>
        </p:txBody>
      </p:sp>
      <p:sp>
        <p:nvSpPr>
          <p:cNvPr id="9" name="Text 1"/>
          <p:cNvSpPr/>
          <p:nvPr/>
        </p:nvSpPr>
        <p:spPr>
          <a:xfrm>
            <a:off x="1228725" y="1085850"/>
            <a:ext cx="1514475" cy="409575"/>
          </a:xfrm>
          <a:prstGeom prst="rect">
            <a:avLst/>
          </a:prstGeom>
          <a:noFill/>
          <a:ln/>
        </p:spPr>
        <p:txBody>
          <a:bodyPr wrap="square" lIns="0" tIns="0" rIns="0" bIns="0" rtlCol="0" anchor="t"/>
          <a:lstStyle/>
          <a:p>
            <a:pPr marL="0" indent="0" algn="l">
              <a:lnSpc>
                <a:spcPts val="3150"/>
              </a:lnSpc>
              <a:buNone/>
            </a:pPr>
            <a:r>
              <a:rPr lang="en-US" sz="2700" dirty="0">
                <a:solidFill>
                  <a:srgbClr val="000000"/>
                </a:solidFill>
                <a:latin typeface="ITC Souvenir Medium" pitchFamily="34" charset="0"/>
                <a:ea typeface="ITC Souvenir Medium" pitchFamily="34" charset="-122"/>
                <a:cs typeface="ITC Souvenir Medium" pitchFamily="34" charset="-120"/>
              </a:rPr>
              <a:t>Revisions</a:t>
            </a:r>
            <a:endParaRPr lang="en-US" sz="2700" dirty="0"/>
          </a:p>
        </p:txBody>
      </p:sp>
      <p:sp>
        <p:nvSpPr>
          <p:cNvPr id="10" name="Text 2"/>
          <p:cNvSpPr/>
          <p:nvPr/>
        </p:nvSpPr>
        <p:spPr>
          <a:xfrm>
            <a:off x="9353550" y="1190625"/>
            <a:ext cx="409575" cy="266700"/>
          </a:xfrm>
          <a:prstGeom prst="rect">
            <a:avLst/>
          </a:prstGeom>
          <a:noFill/>
          <a:ln/>
        </p:spPr>
        <p:txBody>
          <a:bodyPr wrap="square" lIns="0" tIns="0" rIns="0" bIns="0" rtlCol="0" anchor="t"/>
          <a:lstStyle/>
          <a:p>
            <a:pPr marL="0" indent="0" algn="l">
              <a:lnSpc>
                <a:spcPts val="2100"/>
              </a:lnSpc>
              <a:buNone/>
            </a:pPr>
            <a:r>
              <a:rPr lang="en-US" sz="1800" dirty="0">
                <a:solidFill>
                  <a:srgbClr val="000000"/>
                </a:solidFill>
                <a:latin typeface="ITC Souvenir Medium" pitchFamily="34" charset="0"/>
                <a:ea typeface="ITC Souvenir Medium" pitchFamily="34" charset="-122"/>
                <a:cs typeface="ITC Souvenir Medium" pitchFamily="34" charset="-120"/>
              </a:rPr>
              <a:t>Old</a:t>
            </a:r>
            <a:endParaRPr lang="en-US" sz="1800" dirty="0"/>
          </a:p>
        </p:txBody>
      </p:sp>
      <p:sp>
        <p:nvSpPr>
          <p:cNvPr id="11" name="Text 3"/>
          <p:cNvSpPr/>
          <p:nvPr/>
        </p:nvSpPr>
        <p:spPr>
          <a:xfrm>
            <a:off x="13087350" y="1190625"/>
            <a:ext cx="409575" cy="266700"/>
          </a:xfrm>
          <a:prstGeom prst="rect">
            <a:avLst/>
          </a:prstGeom>
          <a:noFill/>
          <a:ln/>
        </p:spPr>
        <p:txBody>
          <a:bodyPr wrap="square" lIns="0" tIns="0" rIns="0" bIns="0" rtlCol="0" anchor="t"/>
          <a:lstStyle/>
          <a:p>
            <a:pPr marL="0" indent="0" algn="l">
              <a:lnSpc>
                <a:spcPts val="2100"/>
              </a:lnSpc>
              <a:buNone/>
            </a:pPr>
            <a:r>
              <a:rPr lang="en-US" sz="1800" dirty="0">
                <a:solidFill>
                  <a:srgbClr val="000000"/>
                </a:solidFill>
                <a:latin typeface="ITC Souvenir Medium" pitchFamily="34" charset="0"/>
                <a:ea typeface="ITC Souvenir Medium" pitchFamily="34" charset="-122"/>
                <a:cs typeface="ITC Souvenir Medium" pitchFamily="34" charset="-120"/>
              </a:rPr>
              <a:t>Old</a:t>
            </a:r>
            <a:endParaRPr lang="en-US" sz="1800" dirty="0"/>
          </a:p>
        </p:txBody>
      </p:sp>
      <p:sp>
        <p:nvSpPr>
          <p:cNvPr id="12" name="Text 4"/>
          <p:cNvSpPr/>
          <p:nvPr/>
        </p:nvSpPr>
        <p:spPr>
          <a:xfrm>
            <a:off x="5381625" y="1257300"/>
            <a:ext cx="485775" cy="266700"/>
          </a:xfrm>
          <a:prstGeom prst="rect">
            <a:avLst/>
          </a:prstGeom>
          <a:noFill/>
          <a:ln/>
        </p:spPr>
        <p:txBody>
          <a:bodyPr wrap="square" lIns="0" tIns="0" rIns="0" bIns="0" rtlCol="0" anchor="t"/>
          <a:lstStyle/>
          <a:p>
            <a:pPr marL="0" indent="0" algn="l">
              <a:lnSpc>
                <a:spcPts val="2100"/>
              </a:lnSpc>
              <a:buNone/>
            </a:pPr>
            <a:r>
              <a:rPr lang="en-US" sz="1800" dirty="0">
                <a:solidFill>
                  <a:srgbClr val="BDDF50"/>
                </a:solidFill>
                <a:latin typeface="ITC Souvenir Medium" pitchFamily="34" charset="0"/>
                <a:ea typeface="ITC Souvenir Medium" pitchFamily="34" charset="-122"/>
                <a:cs typeface="ITC Souvenir Medium" pitchFamily="34" charset="-120"/>
              </a:rPr>
              <a:t>New</a:t>
            </a:r>
            <a:endParaRPr lang="en-US" sz="1800" dirty="0"/>
          </a:p>
        </p:txBody>
      </p:sp>
      <p:sp>
        <p:nvSpPr>
          <p:cNvPr id="13" name="Text 5"/>
          <p:cNvSpPr/>
          <p:nvPr/>
        </p:nvSpPr>
        <p:spPr>
          <a:xfrm>
            <a:off x="9305925" y="1257300"/>
            <a:ext cx="485775" cy="266700"/>
          </a:xfrm>
          <a:prstGeom prst="rect">
            <a:avLst/>
          </a:prstGeom>
          <a:noFill/>
          <a:ln/>
        </p:spPr>
        <p:txBody>
          <a:bodyPr wrap="square" lIns="0" tIns="0" rIns="0" bIns="0" rtlCol="0" anchor="t"/>
          <a:lstStyle/>
          <a:p>
            <a:pPr marL="0" indent="0" algn="l">
              <a:lnSpc>
                <a:spcPts val="2100"/>
              </a:lnSpc>
              <a:buNone/>
            </a:pPr>
            <a:r>
              <a:rPr lang="en-US" sz="1800" dirty="0">
                <a:solidFill>
                  <a:srgbClr val="BDDF50"/>
                </a:solidFill>
                <a:latin typeface="ITC Souvenir Medium" pitchFamily="34" charset="0"/>
                <a:ea typeface="ITC Souvenir Medium" pitchFamily="34" charset="-122"/>
                <a:cs typeface="ITC Souvenir Medium" pitchFamily="34" charset="-120"/>
              </a:rPr>
              <a:t>New</a:t>
            </a:r>
            <a:endParaRPr lang="en-US" sz="18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DCDCDC"/>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12573000" y="1143000"/>
            <a:ext cx="3743325" cy="8115300"/>
          </a:xfrm>
          <a:prstGeom prst="rect">
            <a:avLst/>
          </a:prstGeom>
        </p:spPr>
      </p:pic>
      <p:pic>
        <p:nvPicPr>
          <p:cNvPr id="3" name="Image 1" descr="preencoded.png"/>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0476700" y="4820636"/>
            <a:ext cx="2715425" cy="1197229"/>
          </a:xfrm>
          <a:prstGeom prst="rect">
            <a:avLst/>
          </a:prstGeom>
        </p:spPr>
      </p:pic>
      <p:sp>
        <p:nvSpPr>
          <p:cNvPr id="4" name="Text 0"/>
          <p:cNvSpPr/>
          <p:nvPr/>
        </p:nvSpPr>
        <p:spPr>
          <a:xfrm>
            <a:off x="1228725" y="1085850"/>
            <a:ext cx="1514475" cy="409575"/>
          </a:xfrm>
          <a:prstGeom prst="rect">
            <a:avLst/>
          </a:prstGeom>
          <a:noFill/>
          <a:ln/>
        </p:spPr>
        <p:txBody>
          <a:bodyPr wrap="square" lIns="0" tIns="0" rIns="0" bIns="0" rtlCol="0" anchor="t"/>
          <a:lstStyle/>
          <a:p>
            <a:pPr marL="0" indent="0" algn="l">
              <a:lnSpc>
                <a:spcPts val="3150"/>
              </a:lnSpc>
              <a:buNone/>
            </a:pPr>
            <a:r>
              <a:rPr lang="en-US" sz="2700" dirty="0">
                <a:solidFill>
                  <a:srgbClr val="000000"/>
                </a:solidFill>
                <a:latin typeface="ITC Souvenir Medium" pitchFamily="34" charset="0"/>
                <a:ea typeface="ITC Souvenir Medium" pitchFamily="34" charset="-122"/>
                <a:cs typeface="ITC Souvenir Medium" pitchFamily="34" charset="-120"/>
              </a:rPr>
              <a:t>Revisions</a:t>
            </a:r>
            <a:endParaRPr lang="en-US" sz="2700" dirty="0"/>
          </a:p>
        </p:txBody>
      </p:sp>
      <p:sp>
        <p:nvSpPr>
          <p:cNvPr id="5" name="Text 1"/>
          <p:cNvSpPr/>
          <p:nvPr/>
        </p:nvSpPr>
        <p:spPr>
          <a:xfrm>
            <a:off x="1228725" y="7658100"/>
            <a:ext cx="6162675" cy="1143000"/>
          </a:xfrm>
          <a:prstGeom prst="rect">
            <a:avLst/>
          </a:prstGeom>
          <a:noFill/>
          <a:ln/>
        </p:spPr>
        <p:txBody>
          <a:bodyPr wrap="square" lIns="0" tIns="0" rIns="0" bIns="0" rtlCol="0" anchor="t"/>
          <a:lstStyle/>
          <a:p>
            <a:pPr marL="0" indent="0" algn="l">
              <a:lnSpc>
                <a:spcPts val="4200"/>
              </a:lnSpc>
              <a:buNone/>
            </a:pPr>
            <a:r>
              <a:rPr lang="en-US" sz="3600" b="1" dirty="0">
                <a:solidFill>
                  <a:srgbClr val="000000"/>
                </a:solidFill>
                <a:latin typeface="ITC Souvenir Bold" pitchFamily="34" charset="0"/>
                <a:ea typeface="ITC Souvenir Bold" pitchFamily="34" charset="-122"/>
                <a:cs typeface="ITC Souvenir Bold" pitchFamily="34" charset="-120"/>
              </a:rPr>
              <a:t>Ability to change your attendance status</a:t>
            </a:r>
            <a:endParaRPr lang="en-US" sz="3600" dirty="0"/>
          </a:p>
        </p:txBody>
      </p:sp>
      <p:sp>
        <p:nvSpPr>
          <p:cNvPr id="6" name="Text 2"/>
          <p:cNvSpPr/>
          <p:nvPr/>
        </p:nvSpPr>
        <p:spPr>
          <a:xfrm>
            <a:off x="12782550" y="3400425"/>
            <a:ext cx="1828800" cy="314325"/>
          </a:xfrm>
          <a:prstGeom prst="rect">
            <a:avLst/>
          </a:prstGeom>
          <a:noFill/>
          <a:ln/>
        </p:spPr>
        <p:txBody>
          <a:bodyPr wrap="square" lIns="0" tIns="0" rIns="0" bIns="0" rtlCol="0" anchor="t"/>
          <a:lstStyle/>
          <a:p>
            <a:pPr marL="0" indent="0" algn="l">
              <a:lnSpc>
                <a:spcPts val="2475"/>
              </a:lnSpc>
              <a:buNone/>
            </a:pPr>
            <a:r>
              <a:rPr lang="en-US" sz="1650" kern="0" spc="-75" dirty="0">
                <a:solidFill>
                  <a:srgbClr val="000000"/>
                </a:solidFill>
                <a:latin typeface="Adelle Sans EXT Semibold" pitchFamily="34" charset="0"/>
                <a:ea typeface="Adelle Sans EXT Semibold" pitchFamily="34" charset="-122"/>
                <a:cs typeface="Adelle Sans EXT Semibold" pitchFamily="34" charset="-120"/>
              </a:rPr>
              <a:t>Attending this week</a:t>
            </a:r>
            <a:endParaRPr lang="en-US" sz="1650" dirty="0"/>
          </a:p>
        </p:txBody>
      </p:sp>
      <p:sp>
        <p:nvSpPr>
          <p:cNvPr id="7" name="Text 3"/>
          <p:cNvSpPr/>
          <p:nvPr/>
        </p:nvSpPr>
        <p:spPr>
          <a:xfrm>
            <a:off x="12896850" y="4581525"/>
            <a:ext cx="542925" cy="180975"/>
          </a:xfrm>
          <a:prstGeom prst="rect">
            <a:avLst/>
          </a:prstGeom>
          <a:noFill/>
          <a:ln/>
        </p:spPr>
        <p:txBody>
          <a:bodyPr wrap="square" lIns="0" tIns="0" rIns="0" bIns="0" rtlCol="0" anchor="t"/>
          <a:lstStyle/>
          <a:p>
            <a:pPr marL="0" indent="0" algn="ctr">
              <a:lnSpc>
                <a:spcPts val="1800"/>
              </a:lnSpc>
              <a:buNone/>
            </a:pPr>
            <a:r>
              <a:rPr lang="en-US" sz="1200" kern="0" spc="-75" dirty="0">
                <a:solidFill>
                  <a:srgbClr val="000000"/>
                </a:solidFill>
                <a:latin typeface="Adelle Sans EXT Regular" pitchFamily="34" charset="0"/>
                <a:ea typeface="Adelle Sans EXT Regular" pitchFamily="34" charset="-122"/>
                <a:cs typeface="Adelle Sans EXT Regular" pitchFamily="34" charset="-120"/>
              </a:rPr>
              <a:t>Me</a:t>
            </a:r>
            <a:endParaRPr lang="en-US" sz="1200" dirty="0"/>
          </a:p>
        </p:txBody>
      </p:sp>
      <p:sp>
        <p:nvSpPr>
          <p:cNvPr id="8" name="Text 4"/>
          <p:cNvSpPr/>
          <p:nvPr/>
        </p:nvSpPr>
        <p:spPr>
          <a:xfrm>
            <a:off x="13706475" y="4581525"/>
            <a:ext cx="542925" cy="180975"/>
          </a:xfrm>
          <a:prstGeom prst="rect">
            <a:avLst/>
          </a:prstGeom>
          <a:noFill/>
          <a:ln/>
        </p:spPr>
        <p:txBody>
          <a:bodyPr wrap="square" lIns="0" tIns="0" rIns="0" bIns="0" rtlCol="0" anchor="t"/>
          <a:lstStyle/>
          <a:p>
            <a:pPr marL="0" indent="0" algn="ctr">
              <a:lnSpc>
                <a:spcPts val="1425"/>
              </a:lnSpc>
              <a:buNone/>
            </a:pPr>
            <a:r>
              <a:rPr lang="en-US" sz="1200" kern="0" spc="-75" dirty="0">
                <a:solidFill>
                  <a:srgbClr val="000000"/>
                </a:solidFill>
                <a:latin typeface="Inter Medium" pitchFamily="34" charset="0"/>
                <a:ea typeface="Inter Medium" pitchFamily="34" charset="-122"/>
                <a:cs typeface="Inter Medium" pitchFamily="34" charset="-120"/>
              </a:rPr>
              <a:t>Marie</a:t>
            </a:r>
            <a:endParaRPr lang="en-US" sz="1200" dirty="0"/>
          </a:p>
        </p:txBody>
      </p:sp>
      <p:sp>
        <p:nvSpPr>
          <p:cNvPr id="9" name="Text 5"/>
          <p:cNvSpPr/>
          <p:nvPr/>
        </p:nvSpPr>
        <p:spPr>
          <a:xfrm>
            <a:off x="14516100" y="4581525"/>
            <a:ext cx="542925" cy="180975"/>
          </a:xfrm>
          <a:prstGeom prst="rect">
            <a:avLst/>
          </a:prstGeom>
          <a:noFill/>
          <a:ln/>
        </p:spPr>
        <p:txBody>
          <a:bodyPr wrap="square" lIns="0" tIns="0" rIns="0" bIns="0" rtlCol="0" anchor="t"/>
          <a:lstStyle/>
          <a:p>
            <a:pPr marL="0" indent="0" algn="ctr">
              <a:lnSpc>
                <a:spcPts val="1425"/>
              </a:lnSpc>
              <a:buNone/>
            </a:pPr>
            <a:r>
              <a:rPr lang="en-US" sz="1200" kern="0" spc="-75" dirty="0">
                <a:solidFill>
                  <a:srgbClr val="000000"/>
                </a:solidFill>
                <a:latin typeface="Inter Medium" pitchFamily="34" charset="0"/>
                <a:ea typeface="Inter Medium" pitchFamily="34" charset="-122"/>
                <a:cs typeface="Inter Medium" pitchFamily="34" charset="-120"/>
              </a:rPr>
              <a:t>Joe</a:t>
            </a:r>
            <a:endParaRPr lang="en-US" sz="1200" dirty="0"/>
          </a:p>
        </p:txBody>
      </p:sp>
      <p:sp>
        <p:nvSpPr>
          <p:cNvPr id="10" name="Text 6"/>
          <p:cNvSpPr/>
          <p:nvPr/>
        </p:nvSpPr>
        <p:spPr>
          <a:xfrm>
            <a:off x="15325725" y="4572000"/>
            <a:ext cx="542925" cy="180975"/>
          </a:xfrm>
          <a:prstGeom prst="rect">
            <a:avLst/>
          </a:prstGeom>
          <a:noFill/>
          <a:ln/>
        </p:spPr>
        <p:txBody>
          <a:bodyPr wrap="square" lIns="0" tIns="0" rIns="0" bIns="0" rtlCol="0" anchor="t"/>
          <a:lstStyle/>
          <a:p>
            <a:pPr marL="0" indent="0" algn="ctr">
              <a:lnSpc>
                <a:spcPts val="1425"/>
              </a:lnSpc>
              <a:buNone/>
            </a:pPr>
            <a:r>
              <a:rPr lang="en-US" sz="1200" kern="0" spc="-75" dirty="0">
                <a:solidFill>
                  <a:srgbClr val="000000"/>
                </a:solidFill>
                <a:latin typeface="Adelle Sans EXT Semibold" pitchFamily="34" charset="0"/>
                <a:ea typeface="Adelle Sans EXT Semibold" pitchFamily="34" charset="-122"/>
                <a:cs typeface="Adelle Sans EXT Semibold" pitchFamily="34" charset="-120"/>
              </a:rPr>
              <a:t>Nancy</a:t>
            </a:r>
            <a:endParaRPr lang="en-US" sz="1200" dirty="0"/>
          </a:p>
        </p:txBody>
      </p:sp>
      <p:sp>
        <p:nvSpPr>
          <p:cNvPr id="11" name="Text 7"/>
          <p:cNvSpPr/>
          <p:nvPr/>
        </p:nvSpPr>
        <p:spPr>
          <a:xfrm>
            <a:off x="12782550" y="4991100"/>
            <a:ext cx="1314450" cy="314325"/>
          </a:xfrm>
          <a:prstGeom prst="rect">
            <a:avLst/>
          </a:prstGeom>
          <a:noFill/>
          <a:ln/>
        </p:spPr>
        <p:txBody>
          <a:bodyPr wrap="square" lIns="0" tIns="0" rIns="0" bIns="0" rtlCol="0" anchor="t"/>
          <a:lstStyle/>
          <a:p>
            <a:pPr marL="0" indent="0" algn="l">
              <a:lnSpc>
                <a:spcPts val="2475"/>
              </a:lnSpc>
              <a:buNone/>
            </a:pPr>
            <a:r>
              <a:rPr lang="en-US" sz="1650" kern="0" spc="-75" dirty="0">
                <a:solidFill>
                  <a:srgbClr val="000000"/>
                </a:solidFill>
                <a:latin typeface="Adelle Sans EXT Semibold" pitchFamily="34" charset="0"/>
                <a:ea typeface="Adelle Sans EXT Semibold" pitchFamily="34" charset="-122"/>
                <a:cs typeface="Adelle Sans EXT Semibold" pitchFamily="34" charset="-120"/>
              </a:rPr>
              <a:t>Not Attending</a:t>
            </a:r>
            <a:endParaRPr lang="en-US" sz="1650" dirty="0"/>
          </a:p>
        </p:txBody>
      </p:sp>
      <p:sp>
        <p:nvSpPr>
          <p:cNvPr id="12" name="Text 8"/>
          <p:cNvSpPr/>
          <p:nvPr/>
        </p:nvSpPr>
        <p:spPr>
          <a:xfrm>
            <a:off x="12934950" y="5572125"/>
            <a:ext cx="2676525" cy="457200"/>
          </a:xfrm>
          <a:prstGeom prst="rect">
            <a:avLst/>
          </a:prstGeom>
          <a:noFill/>
          <a:ln/>
        </p:spPr>
        <p:txBody>
          <a:bodyPr wrap="square" lIns="0" tIns="0" rIns="0" bIns="0" rtlCol="0" anchor="t"/>
          <a:lstStyle/>
          <a:p>
            <a:pPr marL="0" indent="0" algn="l">
              <a:lnSpc>
                <a:spcPts val="1800"/>
              </a:lnSpc>
              <a:buNone/>
            </a:pPr>
            <a:r>
              <a:rPr lang="en-US" sz="1200" kern="0" spc="-75" dirty="0">
                <a:solidFill>
                  <a:srgbClr val="000000"/>
                </a:solidFill>
                <a:latin typeface="Adelle Sans EXT Regular" pitchFamily="34" charset="0"/>
                <a:ea typeface="Adelle Sans EXT Regular" pitchFamily="34" charset="-122"/>
                <a:cs typeface="Adelle Sans EXT Regular" pitchFamily="34" charset="-120"/>
              </a:rPr>
              <a:t>Message Bob and Joe to let them know you will miss seeing them this week!</a:t>
            </a:r>
            <a:endParaRPr lang="en-US" sz="1200" dirty="0"/>
          </a:p>
        </p:txBody>
      </p:sp>
      <p:sp>
        <p:nvSpPr>
          <p:cNvPr id="13" name="Text 9"/>
          <p:cNvSpPr/>
          <p:nvPr/>
        </p:nvSpPr>
        <p:spPr>
          <a:xfrm>
            <a:off x="12896850" y="7048500"/>
            <a:ext cx="542925" cy="180975"/>
          </a:xfrm>
          <a:prstGeom prst="rect">
            <a:avLst/>
          </a:prstGeom>
          <a:noFill/>
          <a:ln/>
        </p:spPr>
        <p:txBody>
          <a:bodyPr wrap="square" lIns="0" tIns="0" rIns="0" bIns="0" rtlCol="0" anchor="t"/>
          <a:lstStyle/>
          <a:p>
            <a:pPr marL="0" indent="0" algn="ctr">
              <a:lnSpc>
                <a:spcPts val="1800"/>
              </a:lnSpc>
              <a:buNone/>
            </a:pPr>
            <a:r>
              <a:rPr lang="en-US" sz="1200" kern="0" spc="-75" dirty="0">
                <a:solidFill>
                  <a:srgbClr val="000000"/>
                </a:solidFill>
                <a:latin typeface="Adelle Sans EXT Regular" pitchFamily="34" charset="0"/>
                <a:ea typeface="Adelle Sans EXT Regular" pitchFamily="34" charset="-122"/>
                <a:cs typeface="Adelle Sans EXT Regular" pitchFamily="34" charset="-120"/>
              </a:rPr>
              <a:t>Bob</a:t>
            </a:r>
            <a:endParaRPr lang="en-US" sz="1200" dirty="0"/>
          </a:p>
        </p:txBody>
      </p:sp>
      <p:sp>
        <p:nvSpPr>
          <p:cNvPr id="14" name="Text 10"/>
          <p:cNvSpPr/>
          <p:nvPr/>
        </p:nvSpPr>
        <p:spPr>
          <a:xfrm>
            <a:off x="12782550" y="7458075"/>
            <a:ext cx="1676400" cy="314325"/>
          </a:xfrm>
          <a:prstGeom prst="rect">
            <a:avLst/>
          </a:prstGeom>
          <a:noFill/>
          <a:ln/>
        </p:spPr>
        <p:txBody>
          <a:bodyPr wrap="square" lIns="0" tIns="0" rIns="0" bIns="0" rtlCol="0" anchor="t"/>
          <a:lstStyle/>
          <a:p>
            <a:pPr marL="0" indent="0" algn="l">
              <a:lnSpc>
                <a:spcPts val="2475"/>
              </a:lnSpc>
              <a:buNone/>
            </a:pPr>
            <a:r>
              <a:rPr lang="en-US" sz="1650" kern="0" spc="-75" dirty="0">
                <a:solidFill>
                  <a:srgbClr val="000000"/>
                </a:solidFill>
                <a:latin typeface="Adelle Sans EXT Semibold" pitchFamily="34" charset="0"/>
                <a:ea typeface="Adelle Sans EXT Semibold" pitchFamily="34" charset="-122"/>
                <a:cs typeface="Adelle Sans EXT Semibold" pitchFamily="34" charset="-120"/>
              </a:rPr>
              <a:t>Hasn’t Responded</a:t>
            </a:r>
            <a:endParaRPr lang="en-US" sz="1650" dirty="0"/>
          </a:p>
        </p:txBody>
      </p:sp>
      <p:sp>
        <p:nvSpPr>
          <p:cNvPr id="15" name="Text 11"/>
          <p:cNvSpPr/>
          <p:nvPr/>
        </p:nvSpPr>
        <p:spPr>
          <a:xfrm>
            <a:off x="12896850" y="8639175"/>
            <a:ext cx="542925" cy="180975"/>
          </a:xfrm>
          <a:prstGeom prst="rect">
            <a:avLst/>
          </a:prstGeom>
          <a:noFill/>
          <a:ln/>
        </p:spPr>
        <p:txBody>
          <a:bodyPr wrap="square" lIns="0" tIns="0" rIns="0" bIns="0" rtlCol="0" anchor="t"/>
          <a:lstStyle/>
          <a:p>
            <a:pPr marL="0" indent="0" algn="ctr">
              <a:lnSpc>
                <a:spcPts val="1800"/>
              </a:lnSpc>
              <a:buNone/>
            </a:pPr>
            <a:r>
              <a:rPr lang="en-US" sz="1200" kern="0" spc="-75" dirty="0">
                <a:solidFill>
                  <a:srgbClr val="000000"/>
                </a:solidFill>
                <a:latin typeface="Adelle Sans EXT Regular" pitchFamily="34" charset="0"/>
                <a:ea typeface="Adelle Sans EXT Regular" pitchFamily="34" charset="-122"/>
                <a:cs typeface="Adelle Sans EXT Regular" pitchFamily="34" charset="-120"/>
              </a:rPr>
              <a:t>Bob</a:t>
            </a:r>
            <a:endParaRPr lang="en-US" sz="1200" dirty="0"/>
          </a:p>
        </p:txBody>
      </p:sp>
      <p:sp>
        <p:nvSpPr>
          <p:cNvPr id="16" name="Text 12"/>
          <p:cNvSpPr/>
          <p:nvPr/>
        </p:nvSpPr>
        <p:spPr>
          <a:xfrm>
            <a:off x="12811125" y="1285875"/>
            <a:ext cx="533400" cy="190500"/>
          </a:xfrm>
          <a:prstGeom prst="rect">
            <a:avLst/>
          </a:prstGeom>
          <a:noFill/>
          <a:ln/>
        </p:spPr>
        <p:txBody>
          <a:bodyPr wrap="square" lIns="0" tIns="0" rIns="0" bIns="0" rtlCol="0" anchor="t"/>
          <a:lstStyle/>
          <a:p>
            <a:pPr marL="0" indent="0" algn="ctr">
              <a:lnSpc>
                <a:spcPts val="1650"/>
              </a:lnSpc>
              <a:buNone/>
            </a:pPr>
            <a:r>
              <a:rPr lang="en-US" sz="1275" b="1" kern="0" spc="-31" dirty="0">
                <a:solidFill>
                  <a:srgbClr val="000000"/>
                </a:solidFill>
                <a:latin typeface="Maison Neue Bold" pitchFamily="34" charset="0"/>
                <a:ea typeface="Maison Neue Bold" pitchFamily="34" charset="-122"/>
                <a:cs typeface="Maison Neue Bold" pitchFamily="34" charset="-120"/>
              </a:rPr>
              <a:t>9:41</a:t>
            </a:r>
            <a:endParaRPr lang="en-US" sz="1275" dirty="0"/>
          </a:p>
        </p:txBody>
      </p:sp>
      <p:sp>
        <p:nvSpPr>
          <p:cNvPr id="17" name="Text 13"/>
          <p:cNvSpPr/>
          <p:nvPr/>
        </p:nvSpPr>
        <p:spPr>
          <a:xfrm>
            <a:off x="12782550" y="1847850"/>
            <a:ext cx="2371725" cy="400050"/>
          </a:xfrm>
          <a:prstGeom prst="rect">
            <a:avLst/>
          </a:prstGeom>
          <a:noFill/>
          <a:ln/>
        </p:spPr>
        <p:txBody>
          <a:bodyPr wrap="square" lIns="0" tIns="0" rIns="0" bIns="0" rtlCol="0" anchor="t"/>
          <a:lstStyle/>
          <a:p>
            <a:pPr marL="0" indent="0" algn="l">
              <a:lnSpc>
                <a:spcPts val="3150"/>
              </a:lnSpc>
              <a:buNone/>
            </a:pPr>
            <a:r>
              <a:rPr lang="en-US" sz="2100" b="1" kern="0" spc="-75" dirty="0">
                <a:solidFill>
                  <a:srgbClr val="000000"/>
                </a:solidFill>
                <a:latin typeface="Adelle Sans EXT Bold" pitchFamily="34" charset="0"/>
                <a:ea typeface="Adelle Sans EXT Bold" pitchFamily="34" charset="-122"/>
                <a:cs typeface="Adelle Sans EXT Bold" pitchFamily="34" charset="-120"/>
              </a:rPr>
              <a:t>Menlo Park Planters</a:t>
            </a:r>
            <a:endParaRPr lang="en-US" sz="2100" dirty="0"/>
          </a:p>
        </p:txBody>
      </p:sp>
      <p:sp>
        <p:nvSpPr>
          <p:cNvPr id="18" name="Text 14"/>
          <p:cNvSpPr/>
          <p:nvPr/>
        </p:nvSpPr>
        <p:spPr>
          <a:xfrm>
            <a:off x="12782550" y="2390775"/>
            <a:ext cx="704850" cy="257175"/>
          </a:xfrm>
          <a:prstGeom prst="rect">
            <a:avLst/>
          </a:prstGeom>
          <a:noFill/>
          <a:ln/>
        </p:spPr>
        <p:txBody>
          <a:bodyPr wrap="square" lIns="0" tIns="0" rIns="0" bIns="0" rtlCol="0" anchor="t"/>
          <a:lstStyle/>
          <a:p>
            <a:pPr marL="0" indent="0" algn="l">
              <a:lnSpc>
                <a:spcPts val="2025"/>
              </a:lnSpc>
              <a:buNone/>
            </a:pPr>
            <a:r>
              <a:rPr lang="en-US" sz="1350" kern="0" spc="-75" dirty="0">
                <a:solidFill>
                  <a:srgbClr val="000000"/>
                </a:solidFill>
                <a:latin typeface="Adelle Sans EXT Regular" pitchFamily="34" charset="0"/>
                <a:ea typeface="Adelle Sans EXT Regular" pitchFamily="34" charset="-122"/>
                <a:cs typeface="Adelle Sans EXT Regular" pitchFamily="34" charset="-120"/>
              </a:rPr>
              <a:t>Meets  at</a:t>
            </a:r>
            <a:endParaRPr lang="en-US" sz="1350" dirty="0"/>
          </a:p>
        </p:txBody>
      </p:sp>
      <p:sp>
        <p:nvSpPr>
          <p:cNvPr id="19" name="Text 15"/>
          <p:cNvSpPr/>
          <p:nvPr/>
        </p:nvSpPr>
        <p:spPr>
          <a:xfrm>
            <a:off x="13754100" y="2390775"/>
            <a:ext cx="1514475" cy="257175"/>
          </a:xfrm>
          <a:prstGeom prst="rect">
            <a:avLst/>
          </a:prstGeom>
          <a:noFill/>
          <a:ln/>
        </p:spPr>
        <p:txBody>
          <a:bodyPr wrap="square" lIns="0" tIns="0" rIns="0" bIns="0" rtlCol="0" anchor="ctr"/>
          <a:lstStyle/>
          <a:p>
            <a:pPr marL="0" indent="0" algn="l">
              <a:lnSpc>
                <a:spcPts val="2025"/>
              </a:lnSpc>
              <a:buNone/>
            </a:pPr>
            <a:r>
              <a:rPr lang="en-US" sz="1350" b="1" kern="0" spc="-75" dirty="0">
                <a:solidFill>
                  <a:srgbClr val="000000"/>
                </a:solidFill>
                <a:latin typeface="Adelle Sans EXT Bold" pitchFamily="34" charset="0"/>
                <a:ea typeface="Adelle Sans EXT Bold" pitchFamily="34" charset="-122"/>
                <a:cs typeface="Adelle Sans EXT Bold" pitchFamily="34" charset="-120"/>
              </a:rPr>
              <a:t>Little House Garden</a:t>
            </a:r>
            <a:endParaRPr lang="en-US" sz="1350" dirty="0"/>
          </a:p>
        </p:txBody>
      </p:sp>
      <p:sp>
        <p:nvSpPr>
          <p:cNvPr id="20" name="Text 16"/>
          <p:cNvSpPr/>
          <p:nvPr/>
        </p:nvSpPr>
        <p:spPr>
          <a:xfrm>
            <a:off x="15325725" y="2390775"/>
            <a:ext cx="371475" cy="257175"/>
          </a:xfrm>
          <a:prstGeom prst="rect">
            <a:avLst/>
          </a:prstGeom>
          <a:noFill/>
          <a:ln/>
        </p:spPr>
        <p:txBody>
          <a:bodyPr wrap="square" lIns="0" tIns="0" rIns="0" bIns="0" rtlCol="0" anchor="t"/>
          <a:lstStyle/>
          <a:p>
            <a:pPr marL="0" indent="0" algn="l">
              <a:lnSpc>
                <a:spcPts val="2025"/>
              </a:lnSpc>
              <a:buNone/>
            </a:pPr>
            <a:r>
              <a:rPr lang="en-US" sz="1350" kern="0" spc="-75" dirty="0">
                <a:solidFill>
                  <a:srgbClr val="000000"/>
                </a:solidFill>
                <a:latin typeface="Adelle Sans EXT Regular" pitchFamily="34" charset="0"/>
                <a:ea typeface="Adelle Sans EXT Regular" pitchFamily="34" charset="-122"/>
                <a:cs typeface="Adelle Sans EXT Regular" pitchFamily="34" charset="-120"/>
              </a:rPr>
              <a:t>from</a:t>
            </a:r>
            <a:endParaRPr lang="en-US" sz="1350" dirty="0"/>
          </a:p>
        </p:txBody>
      </p:sp>
      <p:sp>
        <p:nvSpPr>
          <p:cNvPr id="21" name="Text 17"/>
          <p:cNvSpPr/>
          <p:nvPr/>
        </p:nvSpPr>
        <p:spPr>
          <a:xfrm>
            <a:off x="12782550" y="2686050"/>
            <a:ext cx="1114425" cy="257175"/>
          </a:xfrm>
          <a:prstGeom prst="rect">
            <a:avLst/>
          </a:prstGeom>
          <a:noFill/>
          <a:ln/>
        </p:spPr>
        <p:txBody>
          <a:bodyPr wrap="square" lIns="0" tIns="0" rIns="0" bIns="0" rtlCol="0" anchor="t"/>
          <a:lstStyle/>
          <a:p>
            <a:pPr marL="0" indent="0" algn="l">
              <a:lnSpc>
                <a:spcPts val="2025"/>
              </a:lnSpc>
              <a:buNone/>
            </a:pPr>
            <a:r>
              <a:rPr lang="en-US" sz="1350" b="1" kern="0" spc="-75" dirty="0">
                <a:solidFill>
                  <a:srgbClr val="000000"/>
                </a:solidFill>
                <a:latin typeface="Adelle Sans EXT Bold" pitchFamily="34" charset="0"/>
                <a:ea typeface="Adelle Sans EXT Bold" pitchFamily="34" charset="-122"/>
                <a:cs typeface="Adelle Sans EXT Bold" pitchFamily="34" charset="-120"/>
              </a:rPr>
              <a:t>12:00 - 2:00 pm</a:t>
            </a:r>
            <a:endParaRPr lang="en-US" sz="1350" dirty="0"/>
          </a:p>
        </p:txBody>
      </p:sp>
      <p:sp>
        <p:nvSpPr>
          <p:cNvPr id="22" name="Text 18"/>
          <p:cNvSpPr/>
          <p:nvPr/>
        </p:nvSpPr>
        <p:spPr>
          <a:xfrm>
            <a:off x="13916025" y="2686050"/>
            <a:ext cx="219075" cy="257175"/>
          </a:xfrm>
          <a:prstGeom prst="rect">
            <a:avLst/>
          </a:prstGeom>
          <a:noFill/>
          <a:ln/>
        </p:spPr>
        <p:txBody>
          <a:bodyPr wrap="square" lIns="0" tIns="0" rIns="0" bIns="0" rtlCol="0" anchor="t"/>
          <a:lstStyle/>
          <a:p>
            <a:pPr marL="0" indent="0" algn="l">
              <a:lnSpc>
                <a:spcPts val="2025"/>
              </a:lnSpc>
              <a:buNone/>
            </a:pPr>
            <a:r>
              <a:rPr lang="en-US" sz="1350" kern="0" spc="-75" dirty="0">
                <a:solidFill>
                  <a:srgbClr val="000000"/>
                </a:solidFill>
                <a:latin typeface="Adelle Sans EXT Regular" pitchFamily="34" charset="0"/>
                <a:ea typeface="Adelle Sans EXT Regular" pitchFamily="34" charset="-122"/>
                <a:cs typeface="Adelle Sans EXT Regular" pitchFamily="34" charset="-120"/>
              </a:rPr>
              <a:t>on</a:t>
            </a:r>
            <a:endParaRPr lang="en-US" sz="1350" dirty="0"/>
          </a:p>
        </p:txBody>
      </p:sp>
      <p:sp>
        <p:nvSpPr>
          <p:cNvPr id="23" name="Text 19"/>
          <p:cNvSpPr/>
          <p:nvPr/>
        </p:nvSpPr>
        <p:spPr>
          <a:xfrm>
            <a:off x="14154150" y="2686050"/>
            <a:ext cx="1685925" cy="257175"/>
          </a:xfrm>
          <a:prstGeom prst="rect">
            <a:avLst/>
          </a:prstGeom>
          <a:noFill/>
          <a:ln/>
        </p:spPr>
        <p:txBody>
          <a:bodyPr wrap="square" lIns="0" tIns="0" rIns="0" bIns="0" rtlCol="0" anchor="t"/>
          <a:lstStyle/>
          <a:p>
            <a:pPr marL="0" indent="0" algn="l">
              <a:lnSpc>
                <a:spcPts val="2025"/>
              </a:lnSpc>
              <a:buNone/>
            </a:pPr>
            <a:r>
              <a:rPr lang="en-US" sz="1350" b="1" kern="0" spc="-75" dirty="0">
                <a:solidFill>
                  <a:srgbClr val="000000"/>
                </a:solidFill>
                <a:latin typeface="Adelle Sans EXT Bold" pitchFamily="34" charset="0"/>
                <a:ea typeface="Adelle Sans EXT Bold" pitchFamily="34" charset="-122"/>
                <a:cs typeface="Adelle Sans EXT Bold" pitchFamily="34" charset="-120"/>
              </a:rPr>
              <a:t>Tuesdays &amp; Thursdays</a:t>
            </a:r>
            <a:endParaRPr lang="en-US" sz="1350" dirty="0"/>
          </a:p>
        </p:txBody>
      </p:sp>
      <p:sp>
        <p:nvSpPr>
          <p:cNvPr id="24" name="Text 20"/>
          <p:cNvSpPr/>
          <p:nvPr/>
        </p:nvSpPr>
        <p:spPr>
          <a:xfrm>
            <a:off x="12963525" y="8963025"/>
            <a:ext cx="352425" cy="200025"/>
          </a:xfrm>
          <a:prstGeom prst="rect">
            <a:avLst/>
          </a:prstGeom>
          <a:noFill/>
          <a:ln/>
        </p:spPr>
        <p:txBody>
          <a:bodyPr wrap="square" lIns="0" tIns="0" rIns="0" bIns="0" rtlCol="0" anchor="t"/>
          <a:lstStyle/>
          <a:p>
            <a:pPr marL="0" indent="0" algn="l">
              <a:lnSpc>
                <a:spcPts val="1575"/>
              </a:lnSpc>
              <a:buNone/>
            </a:pPr>
            <a:r>
              <a:rPr lang="en-US" sz="1050" kern="0" spc="-75" dirty="0">
                <a:solidFill>
                  <a:srgbClr val="000000"/>
                </a:solidFill>
                <a:latin typeface="Adelle Sans EXT Semibold" pitchFamily="34" charset="0"/>
                <a:ea typeface="Adelle Sans EXT Semibold" pitchFamily="34" charset="-122"/>
                <a:cs typeface="Adelle Sans EXT Semibold" pitchFamily="34" charset="-120"/>
              </a:rPr>
              <a:t>Learn</a:t>
            </a:r>
            <a:endParaRPr lang="en-US" sz="1050" dirty="0"/>
          </a:p>
        </p:txBody>
      </p:sp>
      <p:sp>
        <p:nvSpPr>
          <p:cNvPr id="25" name="Text 21"/>
          <p:cNvSpPr/>
          <p:nvPr/>
        </p:nvSpPr>
        <p:spPr>
          <a:xfrm>
            <a:off x="14106525" y="8963025"/>
            <a:ext cx="666750" cy="200025"/>
          </a:xfrm>
          <a:prstGeom prst="rect">
            <a:avLst/>
          </a:prstGeom>
          <a:noFill/>
          <a:ln/>
        </p:spPr>
        <p:txBody>
          <a:bodyPr wrap="square" lIns="0" tIns="0" rIns="0" bIns="0" rtlCol="0" anchor="t"/>
          <a:lstStyle/>
          <a:p>
            <a:pPr marL="0" indent="0" algn="l">
              <a:lnSpc>
                <a:spcPts val="1575"/>
              </a:lnSpc>
              <a:buNone/>
            </a:pPr>
            <a:r>
              <a:rPr lang="en-US" sz="1050" kern="0" spc="-75" dirty="0">
                <a:solidFill>
                  <a:srgbClr val="000000"/>
                </a:solidFill>
                <a:latin typeface="Adelle Sans EXT Semibold" pitchFamily="34" charset="0"/>
                <a:ea typeface="Adelle Sans EXT Semibold" pitchFamily="34" charset="-122"/>
                <a:cs typeface="Adelle Sans EXT Semibold" pitchFamily="34" charset="-120"/>
              </a:rPr>
              <a:t>My Garden</a:t>
            </a:r>
            <a:endParaRPr lang="en-US" sz="1050" dirty="0"/>
          </a:p>
        </p:txBody>
      </p:sp>
      <p:sp>
        <p:nvSpPr>
          <p:cNvPr id="26" name="Text 22"/>
          <p:cNvSpPr/>
          <p:nvPr/>
        </p:nvSpPr>
        <p:spPr>
          <a:xfrm>
            <a:off x="15582900" y="8963025"/>
            <a:ext cx="304800" cy="200025"/>
          </a:xfrm>
          <a:prstGeom prst="rect">
            <a:avLst/>
          </a:prstGeom>
          <a:noFill/>
          <a:ln/>
        </p:spPr>
        <p:txBody>
          <a:bodyPr wrap="square" lIns="0" tIns="0" rIns="0" bIns="0" rtlCol="0" anchor="t"/>
          <a:lstStyle/>
          <a:p>
            <a:pPr marL="0" indent="0" algn="l">
              <a:lnSpc>
                <a:spcPts val="1575"/>
              </a:lnSpc>
              <a:buNone/>
            </a:pPr>
            <a:r>
              <a:rPr lang="en-US" sz="1050" kern="0" spc="-75" dirty="0">
                <a:solidFill>
                  <a:srgbClr val="000000"/>
                </a:solidFill>
                <a:latin typeface="Adelle Sans EXT Semibold" pitchFamily="34" charset="0"/>
                <a:ea typeface="Adelle Sans EXT Semibold" pitchFamily="34" charset="-122"/>
                <a:cs typeface="Adelle Sans EXT Semibold" pitchFamily="34" charset="-120"/>
              </a:rPr>
              <a:t>Chat</a:t>
            </a:r>
            <a:endParaRPr lang="en-US" sz="1050" dirty="0"/>
          </a:p>
        </p:txBody>
      </p:sp>
      <p:sp>
        <p:nvSpPr>
          <p:cNvPr id="27" name="Text 23"/>
          <p:cNvSpPr/>
          <p:nvPr/>
        </p:nvSpPr>
        <p:spPr>
          <a:xfrm>
            <a:off x="13735050" y="4495800"/>
            <a:ext cx="619125" cy="200025"/>
          </a:xfrm>
          <a:prstGeom prst="rect">
            <a:avLst/>
          </a:prstGeom>
          <a:noFill/>
          <a:ln/>
        </p:spPr>
        <p:txBody>
          <a:bodyPr wrap="square" lIns="0" tIns="0" rIns="0" bIns="0" rtlCol="0" anchor="ctr"/>
          <a:lstStyle/>
          <a:p>
            <a:pPr marL="0" indent="0" algn="ctr">
              <a:lnSpc>
                <a:spcPts val="1200"/>
              </a:lnSpc>
              <a:buNone/>
            </a:pPr>
            <a:r>
              <a:rPr lang="en-US" sz="1050" dirty="0">
                <a:solidFill>
                  <a:srgbClr val="000000"/>
                </a:solidFill>
                <a:latin typeface="Adelle Sans EXT Regular" pitchFamily="34" charset="0"/>
                <a:ea typeface="Adelle Sans EXT Regular" pitchFamily="34" charset="-122"/>
                <a:cs typeface="Adelle Sans EXT Regular" pitchFamily="34" charset="-120"/>
              </a:rPr>
              <a:t>Attending</a:t>
            </a:r>
            <a:endParaRPr lang="en-US" sz="1050" dirty="0"/>
          </a:p>
        </p:txBody>
      </p:sp>
      <p:sp>
        <p:nvSpPr>
          <p:cNvPr id="28" name="Text 24"/>
          <p:cNvSpPr/>
          <p:nvPr/>
        </p:nvSpPr>
        <p:spPr>
          <a:xfrm>
            <a:off x="13735050" y="4848225"/>
            <a:ext cx="866775" cy="200025"/>
          </a:xfrm>
          <a:prstGeom prst="rect">
            <a:avLst/>
          </a:prstGeom>
          <a:noFill/>
          <a:ln/>
        </p:spPr>
        <p:txBody>
          <a:bodyPr wrap="square" lIns="0" tIns="0" rIns="0" bIns="0" rtlCol="0" anchor="ctr"/>
          <a:lstStyle/>
          <a:p>
            <a:pPr marL="0" indent="0" algn="ctr">
              <a:lnSpc>
                <a:spcPts val="1200"/>
              </a:lnSpc>
              <a:buNone/>
            </a:pPr>
            <a:r>
              <a:rPr lang="en-US" sz="1050" dirty="0">
                <a:solidFill>
                  <a:srgbClr val="000000"/>
                </a:solidFill>
                <a:latin typeface="Adelle Sans EXT Regular" pitchFamily="34" charset="0"/>
                <a:ea typeface="Adelle Sans EXT Regular" pitchFamily="34" charset="-122"/>
                <a:cs typeface="Adelle Sans EXT Regular" pitchFamily="34" charset="-120"/>
              </a:rPr>
              <a:t>Not Attending</a:t>
            </a:r>
            <a:endParaRPr lang="en-US" sz="1050" dirty="0"/>
          </a:p>
        </p:txBody>
      </p:sp>
      <p:sp>
        <p:nvSpPr>
          <p:cNvPr id="29" name="Text 25"/>
          <p:cNvSpPr/>
          <p:nvPr/>
        </p:nvSpPr>
        <p:spPr>
          <a:xfrm>
            <a:off x="13735050" y="5200650"/>
            <a:ext cx="1114425" cy="200025"/>
          </a:xfrm>
          <a:prstGeom prst="rect">
            <a:avLst/>
          </a:prstGeom>
          <a:noFill/>
          <a:ln/>
        </p:spPr>
        <p:txBody>
          <a:bodyPr wrap="square" lIns="0" tIns="0" rIns="0" bIns="0" rtlCol="0" anchor="ctr"/>
          <a:lstStyle/>
          <a:p>
            <a:pPr marL="0" indent="0" algn="ctr">
              <a:lnSpc>
                <a:spcPts val="1200"/>
              </a:lnSpc>
              <a:buNone/>
            </a:pPr>
            <a:r>
              <a:rPr lang="en-US" sz="1050" dirty="0">
                <a:solidFill>
                  <a:srgbClr val="000000"/>
                </a:solidFill>
                <a:latin typeface="Adelle Sans EXT Regular" pitchFamily="34" charset="0"/>
                <a:ea typeface="Adelle Sans EXT Regular" pitchFamily="34" charset="-122"/>
                <a:cs typeface="Adelle Sans EXT Regular" pitchFamily="34" charset="-120"/>
              </a:rPr>
              <a:t>Hasn’t Responded</a:t>
            </a:r>
            <a:endParaRPr lang="en-US" sz="10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5">
    <p:bg>
      <p:bgPr>
        <a:solidFill>
          <a:srgbClr val="363635"/>
        </a:solidFill>
        <a:effectLst/>
      </p:bgPr>
    </p:bg>
    <p:spTree>
      <p:nvGrpSpPr>
        <p:cNvPr id="1" name=""/>
        <p:cNvGrpSpPr/>
        <p:nvPr/>
      </p:nvGrpSpPr>
      <p:grpSpPr>
        <a:xfrm>
          <a:off x="0" y="0"/>
          <a:ext cx="0" cy="0"/>
          <a:chOff x="0" y="0"/>
          <a:chExt cx="0" cy="0"/>
        </a:xfrm>
      </p:grpSpPr>
      <p:sp>
        <p:nvSpPr>
          <p:cNvPr id="2" name="Text 0"/>
          <p:cNvSpPr/>
          <p:nvPr/>
        </p:nvSpPr>
        <p:spPr>
          <a:xfrm>
            <a:off x="5429250" y="4714875"/>
            <a:ext cx="7419975" cy="857250"/>
          </a:xfrm>
          <a:prstGeom prst="rect">
            <a:avLst/>
          </a:prstGeom>
          <a:noFill/>
          <a:ln/>
        </p:spPr>
        <p:txBody>
          <a:bodyPr wrap="square" lIns="0" tIns="0" rIns="0" bIns="0" rtlCol="0" anchor="t"/>
          <a:lstStyle/>
          <a:p>
            <a:pPr marL="0" indent="0" algn="l">
              <a:lnSpc>
                <a:spcPts val="6300"/>
              </a:lnSpc>
              <a:buNone/>
            </a:pPr>
            <a:r>
              <a:rPr lang="en-US" sz="5400" b="1" dirty="0">
                <a:solidFill>
                  <a:srgbClr val="FFFFFF"/>
                </a:solidFill>
                <a:latin typeface="ITC Souvenir Bold" pitchFamily="34" charset="0"/>
                <a:ea typeface="ITC Souvenir Bold" pitchFamily="34" charset="-122"/>
                <a:cs typeface="ITC Souvenir Bold" pitchFamily="34" charset="-120"/>
              </a:rPr>
              <a:t>Additional Revisions</a:t>
            </a:r>
            <a:endParaRPr lang="en-US" sz="5400" dirty="0"/>
          </a:p>
        </p:txBody>
      </p:sp>
      <p:sp>
        <p:nvSpPr>
          <p:cNvPr id="3" name="Text 1"/>
          <p:cNvSpPr/>
          <p:nvPr/>
        </p:nvSpPr>
        <p:spPr>
          <a:xfrm>
            <a:off x="5495925" y="5915025"/>
            <a:ext cx="7296150" cy="409575"/>
          </a:xfrm>
          <a:prstGeom prst="rect">
            <a:avLst/>
          </a:prstGeom>
          <a:noFill/>
          <a:ln/>
        </p:spPr>
        <p:txBody>
          <a:bodyPr wrap="square" lIns="0" tIns="0" rIns="0" bIns="0" rtlCol="0" anchor="t"/>
          <a:lstStyle/>
          <a:p>
            <a:pPr marL="0" indent="0" algn="l">
              <a:lnSpc>
                <a:spcPts val="3150"/>
              </a:lnSpc>
              <a:buNone/>
            </a:pPr>
            <a:r>
              <a:rPr lang="en-US" sz="2700" dirty="0">
                <a:solidFill>
                  <a:srgbClr val="FFFFFF"/>
                </a:solidFill>
                <a:latin typeface="ITC Souvenir Medium" pitchFamily="34" charset="0"/>
                <a:ea typeface="ITC Souvenir Medium" pitchFamily="34" charset="-122"/>
                <a:cs typeface="ITC Souvenir Medium" pitchFamily="34" charset="-120"/>
              </a:rPr>
              <a:t>Based on feedback from Prof. Landay &amp; Matt</a:t>
            </a:r>
            <a:endParaRPr lang="en-US" sz="27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6">
    <p:bg>
      <p:bgPr>
        <a:solidFill>
          <a:srgbClr val="BDDF50"/>
        </a:solidFill>
        <a:effectLst/>
      </p:bgPr>
    </p:bg>
    <p:spTree>
      <p:nvGrpSpPr>
        <p:cNvPr id="1" name=""/>
        <p:cNvGrpSpPr/>
        <p:nvPr/>
      </p:nvGrpSpPr>
      <p:grpSpPr>
        <a:xfrm>
          <a:off x="0" y="0"/>
          <a:ext cx="0" cy="0"/>
          <a:chOff x="0" y="0"/>
          <a:chExt cx="0" cy="0"/>
        </a:xfrm>
      </p:grpSpPr>
      <p:sp>
        <p:nvSpPr>
          <p:cNvPr id="2" name="Text 0"/>
          <p:cNvSpPr/>
          <p:nvPr/>
        </p:nvSpPr>
        <p:spPr>
          <a:xfrm>
            <a:off x="1581150" y="3124200"/>
            <a:ext cx="4419600" cy="762000"/>
          </a:xfrm>
          <a:prstGeom prst="rect">
            <a:avLst/>
          </a:prstGeom>
          <a:noFill/>
          <a:ln/>
        </p:spPr>
        <p:txBody>
          <a:bodyPr wrap="square" lIns="0" tIns="0" rIns="0" bIns="0" rtlCol="0" anchor="t"/>
          <a:lstStyle/>
          <a:p>
            <a:pPr marL="0" indent="0" algn="l">
              <a:lnSpc>
                <a:spcPts val="5625"/>
              </a:lnSpc>
              <a:buNone/>
            </a:pPr>
            <a:r>
              <a:rPr lang="en-US" sz="4800" b="1" dirty="0">
                <a:solidFill>
                  <a:srgbClr val="000000"/>
                </a:solidFill>
                <a:latin typeface="ITC Souvenir Bold" pitchFamily="34" charset="0"/>
                <a:ea typeface="ITC Souvenir Bold" pitchFamily="34" charset="-122"/>
                <a:cs typeface="ITC Souvenir Bold" pitchFamily="34" charset="-120"/>
              </a:rPr>
              <a:t>The problems</a:t>
            </a:r>
            <a:endParaRPr lang="en-US" sz="4800" dirty="0"/>
          </a:p>
        </p:txBody>
      </p:sp>
      <p:sp>
        <p:nvSpPr>
          <p:cNvPr id="3" name="Text 1"/>
          <p:cNvSpPr/>
          <p:nvPr/>
        </p:nvSpPr>
        <p:spPr>
          <a:xfrm>
            <a:off x="1581150" y="4495800"/>
            <a:ext cx="12030075" cy="2943225"/>
          </a:xfrm>
          <a:prstGeom prst="rect">
            <a:avLst/>
          </a:prstGeom>
          <a:noFill/>
          <a:ln/>
        </p:spPr>
        <p:txBody>
          <a:bodyPr wrap="square" lIns="0" tIns="0" rIns="0" bIns="0" rtlCol="0" anchor="t"/>
          <a:lstStyle/>
          <a:p>
            <a:pPr marL="0" indent="0" algn="l">
              <a:lnSpc>
                <a:spcPts val="4200"/>
              </a:lnSpc>
              <a:spcAft>
                <a:spcPts val="1800"/>
              </a:spcAft>
              <a:buNone/>
            </a:pPr>
            <a:r>
              <a:rPr lang="en-US" sz="3600" dirty="0">
                <a:solidFill>
                  <a:srgbClr val="000000"/>
                </a:solidFill>
                <a:latin typeface="ITC Souvenir Medium" pitchFamily="34" charset="0"/>
                <a:ea typeface="ITC Souvenir Medium" pitchFamily="34" charset="-122"/>
                <a:cs typeface="ITC Souvenir Medium" pitchFamily="34" charset="-120"/>
              </a:rPr>
              <a:t>While the home screen accomplishes the 3 tasks we chose, it needs to deliver value beyond group formation and showing gardening session logistics
We provide little reason to return to the app after noting weekly session cadence</a:t>
            </a:r>
            <a:endParaRPr lang="en-US" sz="36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4">
    <p:bg>
      <p:bgPr>
        <a:solidFill>
          <a:srgbClr val="DCDCDC"/>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12801600" y="1143000"/>
            <a:ext cx="3743325" cy="8115300"/>
          </a:xfrm>
          <a:prstGeom prst="rect">
            <a:avLst/>
          </a:prstGeom>
        </p:spPr>
      </p:pic>
      <p:pic>
        <p:nvPicPr>
          <p:cNvPr id="3" name="Image 1" descr="preencoded.png"/>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0029025" y="3677636"/>
            <a:ext cx="2715425" cy="1197229"/>
          </a:xfrm>
          <a:prstGeom prst="rect">
            <a:avLst/>
          </a:prstGeom>
        </p:spPr>
      </p:pic>
      <p:sp>
        <p:nvSpPr>
          <p:cNvPr id="4" name="Text 0"/>
          <p:cNvSpPr/>
          <p:nvPr/>
        </p:nvSpPr>
        <p:spPr>
          <a:xfrm>
            <a:off x="1228725" y="1085850"/>
            <a:ext cx="1514475" cy="409575"/>
          </a:xfrm>
          <a:prstGeom prst="rect">
            <a:avLst/>
          </a:prstGeom>
          <a:noFill/>
          <a:ln/>
        </p:spPr>
        <p:txBody>
          <a:bodyPr wrap="square" lIns="0" tIns="0" rIns="0" bIns="0" rtlCol="0" anchor="t"/>
          <a:lstStyle/>
          <a:p>
            <a:pPr marL="0" indent="0" algn="l">
              <a:lnSpc>
                <a:spcPts val="3150"/>
              </a:lnSpc>
              <a:buNone/>
            </a:pPr>
            <a:r>
              <a:rPr lang="en-US" sz="2700" dirty="0">
                <a:solidFill>
                  <a:srgbClr val="000000"/>
                </a:solidFill>
                <a:latin typeface="ITC Souvenir Medium" pitchFamily="34" charset="0"/>
                <a:ea typeface="ITC Souvenir Medium" pitchFamily="34" charset="-122"/>
                <a:cs typeface="ITC Souvenir Medium" pitchFamily="34" charset="-120"/>
              </a:rPr>
              <a:t>Revisions</a:t>
            </a:r>
            <a:endParaRPr lang="en-US" sz="2700" dirty="0"/>
          </a:p>
        </p:txBody>
      </p:sp>
      <p:sp>
        <p:nvSpPr>
          <p:cNvPr id="5" name="Text 1"/>
          <p:cNvSpPr/>
          <p:nvPr/>
        </p:nvSpPr>
        <p:spPr>
          <a:xfrm>
            <a:off x="1228725" y="5638800"/>
            <a:ext cx="1543050" cy="371475"/>
          </a:xfrm>
          <a:prstGeom prst="rect">
            <a:avLst/>
          </a:prstGeom>
          <a:noFill/>
          <a:ln/>
        </p:spPr>
        <p:txBody>
          <a:bodyPr wrap="square" lIns="0" tIns="0" rIns="0" bIns="0" rtlCol="0" anchor="t"/>
          <a:lstStyle/>
          <a:p>
            <a:pPr marL="0" indent="0" algn="l">
              <a:lnSpc>
                <a:spcPts val="2925"/>
              </a:lnSpc>
              <a:buNone/>
            </a:pPr>
            <a:r>
              <a:rPr lang="en-US" sz="2400" dirty="0">
                <a:solidFill>
                  <a:srgbClr val="000000"/>
                </a:solidFill>
                <a:latin typeface="Inter Extra Bold" pitchFamily="34" charset="0"/>
                <a:ea typeface="Inter Extra Bold" pitchFamily="34" charset="-122"/>
                <a:cs typeface="Inter Extra Bold" pitchFamily="34" charset="-120"/>
              </a:rPr>
              <a:t>ADDITION</a:t>
            </a:r>
            <a:endParaRPr lang="en-US" sz="2400" dirty="0"/>
          </a:p>
        </p:txBody>
      </p:sp>
      <p:sp>
        <p:nvSpPr>
          <p:cNvPr id="6" name="Text 2"/>
          <p:cNvSpPr/>
          <p:nvPr/>
        </p:nvSpPr>
        <p:spPr>
          <a:xfrm>
            <a:off x="1228725" y="6124575"/>
            <a:ext cx="4705350" cy="571500"/>
          </a:xfrm>
          <a:prstGeom prst="rect">
            <a:avLst/>
          </a:prstGeom>
          <a:noFill/>
          <a:ln/>
        </p:spPr>
        <p:txBody>
          <a:bodyPr wrap="square" lIns="0" tIns="0" rIns="0" bIns="0" rtlCol="0" anchor="t"/>
          <a:lstStyle/>
          <a:p>
            <a:pPr marL="0" indent="0" algn="l">
              <a:lnSpc>
                <a:spcPts val="4200"/>
              </a:lnSpc>
              <a:buNone/>
            </a:pPr>
            <a:r>
              <a:rPr lang="en-US" sz="3600" b="1" dirty="0">
                <a:solidFill>
                  <a:srgbClr val="000000"/>
                </a:solidFill>
                <a:latin typeface="ITC Souvenir Bold" pitchFamily="34" charset="0"/>
                <a:ea typeface="ITC Souvenir Bold" pitchFamily="34" charset="-122"/>
                <a:cs typeface="ITC Souvenir Bold" pitchFamily="34" charset="-120"/>
              </a:rPr>
              <a:t>Attendance Tracker</a:t>
            </a:r>
            <a:endParaRPr lang="en-US" sz="3600" dirty="0"/>
          </a:p>
        </p:txBody>
      </p:sp>
      <p:sp>
        <p:nvSpPr>
          <p:cNvPr id="7" name="Text 3"/>
          <p:cNvSpPr/>
          <p:nvPr/>
        </p:nvSpPr>
        <p:spPr>
          <a:xfrm>
            <a:off x="1228725" y="7210425"/>
            <a:ext cx="1790700" cy="371475"/>
          </a:xfrm>
          <a:prstGeom prst="rect">
            <a:avLst/>
          </a:prstGeom>
          <a:noFill/>
          <a:ln/>
        </p:spPr>
        <p:txBody>
          <a:bodyPr wrap="square" lIns="0" tIns="0" rIns="0" bIns="0" rtlCol="0" anchor="t"/>
          <a:lstStyle/>
          <a:p>
            <a:pPr marL="0" indent="0" algn="l">
              <a:lnSpc>
                <a:spcPts val="2925"/>
              </a:lnSpc>
              <a:buNone/>
            </a:pPr>
            <a:r>
              <a:rPr lang="en-US" sz="2400" dirty="0">
                <a:solidFill>
                  <a:srgbClr val="000000"/>
                </a:solidFill>
                <a:latin typeface="Inter Extra Bold" pitchFamily="34" charset="0"/>
                <a:ea typeface="Inter Extra Bold" pitchFamily="34" charset="-122"/>
                <a:cs typeface="Inter Extra Bold" pitchFamily="34" charset="-120"/>
              </a:rPr>
              <a:t>RATIONALE</a:t>
            </a:r>
            <a:endParaRPr lang="en-US" sz="2400" dirty="0"/>
          </a:p>
        </p:txBody>
      </p:sp>
      <p:sp>
        <p:nvSpPr>
          <p:cNvPr id="8" name="Text 4"/>
          <p:cNvSpPr/>
          <p:nvPr/>
        </p:nvSpPr>
        <p:spPr>
          <a:xfrm>
            <a:off x="1228725" y="7696200"/>
            <a:ext cx="6572250" cy="1447800"/>
          </a:xfrm>
          <a:prstGeom prst="rect">
            <a:avLst/>
          </a:prstGeom>
          <a:noFill/>
          <a:ln/>
        </p:spPr>
        <p:txBody>
          <a:bodyPr wrap="square" lIns="0" tIns="0" rIns="0" bIns="0" rtlCol="0" anchor="t"/>
          <a:lstStyle/>
          <a:p>
            <a:pPr marL="0" indent="0" algn="l">
              <a:lnSpc>
                <a:spcPts val="2775"/>
              </a:lnSpc>
              <a:buNone/>
            </a:pPr>
            <a:r>
              <a:rPr lang="en-US" sz="2400" dirty="0">
                <a:solidFill>
                  <a:srgbClr val="000000"/>
                </a:solidFill>
                <a:latin typeface="ITC Souvenir Medium" pitchFamily="34" charset="0"/>
                <a:ea typeface="ITC Souvenir Medium" pitchFamily="34" charset="-122"/>
                <a:cs typeface="ITC Souvenir Medium" pitchFamily="34" charset="-120"/>
              </a:rPr>
              <a:t>Incentivizes forming attendance streaks which is directly related to our main goal
Increases positive feedback for being active and building community</a:t>
            </a:r>
            <a:endParaRPr lang="en-US" sz="2400" dirty="0"/>
          </a:p>
        </p:txBody>
      </p:sp>
      <p:sp>
        <p:nvSpPr>
          <p:cNvPr id="9" name="Text 5"/>
          <p:cNvSpPr/>
          <p:nvPr/>
        </p:nvSpPr>
        <p:spPr>
          <a:xfrm>
            <a:off x="13163550" y="4489233"/>
            <a:ext cx="1952625" cy="228600"/>
          </a:xfrm>
          <a:prstGeom prst="rect">
            <a:avLst/>
          </a:prstGeom>
          <a:noFill/>
          <a:ln/>
        </p:spPr>
        <p:txBody>
          <a:bodyPr wrap="square" lIns="0" tIns="0" rIns="0" bIns="0" rtlCol="0" anchor="t"/>
          <a:lstStyle/>
          <a:p>
            <a:pPr marL="0" indent="0" algn="l">
              <a:lnSpc>
                <a:spcPts val="1800"/>
              </a:lnSpc>
              <a:buNone/>
            </a:pPr>
            <a:r>
              <a:rPr lang="en-US" sz="1200" kern="0" spc="-75" dirty="0">
                <a:solidFill>
                  <a:srgbClr val="FFFFFF"/>
                </a:solidFill>
                <a:latin typeface="Adelle Sans EXT Regular" pitchFamily="34" charset="0"/>
                <a:ea typeface="Adelle Sans EXT Regular" pitchFamily="34" charset="-122"/>
                <a:cs typeface="Adelle Sans EXT Regular" pitchFamily="34" charset="-120"/>
              </a:rPr>
              <a:t>Are you attending this Friday?</a:t>
            </a:r>
            <a:endParaRPr lang="en-US" sz="1200" dirty="0"/>
          </a:p>
        </p:txBody>
      </p:sp>
      <p:sp>
        <p:nvSpPr>
          <p:cNvPr id="10" name="Text 6"/>
          <p:cNvSpPr/>
          <p:nvPr/>
        </p:nvSpPr>
        <p:spPr>
          <a:xfrm>
            <a:off x="13582650" y="4870233"/>
            <a:ext cx="257175" cy="228600"/>
          </a:xfrm>
          <a:prstGeom prst="rect">
            <a:avLst/>
          </a:prstGeom>
          <a:noFill/>
          <a:ln/>
        </p:spPr>
        <p:txBody>
          <a:bodyPr wrap="square" lIns="0" tIns="0" rIns="0" bIns="0" rtlCol="0" anchor="t"/>
          <a:lstStyle/>
          <a:p>
            <a:pPr marL="0" indent="0" algn="l">
              <a:lnSpc>
                <a:spcPts val="1425"/>
              </a:lnSpc>
              <a:buNone/>
            </a:pPr>
            <a:r>
              <a:rPr lang="en-US" sz="1200" b="1" kern="0" spc="-75" dirty="0">
                <a:solidFill>
                  <a:srgbClr val="FFFFFF"/>
                </a:solidFill>
                <a:latin typeface="Adelle Sans EXT Bold" pitchFamily="34" charset="0"/>
                <a:ea typeface="Adelle Sans EXT Bold" pitchFamily="34" charset="-122"/>
                <a:cs typeface="Adelle Sans EXT Bold" pitchFamily="34" charset="-120"/>
              </a:rPr>
              <a:t>Yes</a:t>
            </a:r>
            <a:endParaRPr lang="en-US" sz="1200" dirty="0"/>
          </a:p>
        </p:txBody>
      </p:sp>
      <p:sp>
        <p:nvSpPr>
          <p:cNvPr id="11" name="Text 7"/>
          <p:cNvSpPr/>
          <p:nvPr/>
        </p:nvSpPr>
        <p:spPr>
          <a:xfrm>
            <a:off x="14430375" y="4870233"/>
            <a:ext cx="219075" cy="228600"/>
          </a:xfrm>
          <a:prstGeom prst="rect">
            <a:avLst/>
          </a:prstGeom>
          <a:noFill/>
          <a:ln/>
        </p:spPr>
        <p:txBody>
          <a:bodyPr wrap="square" lIns="0" tIns="0" rIns="0" bIns="0" rtlCol="0" anchor="t"/>
          <a:lstStyle/>
          <a:p>
            <a:pPr marL="0" indent="0" algn="l">
              <a:lnSpc>
                <a:spcPts val="1425"/>
              </a:lnSpc>
              <a:buNone/>
            </a:pPr>
            <a:r>
              <a:rPr lang="en-US" sz="1200" b="1" kern="0" spc="-75" dirty="0">
                <a:solidFill>
                  <a:srgbClr val="FFFFFF"/>
                </a:solidFill>
                <a:latin typeface="Adelle Sans EXT Bold" pitchFamily="34" charset="0"/>
                <a:ea typeface="Adelle Sans EXT Bold" pitchFamily="34" charset="-122"/>
                <a:cs typeface="Adelle Sans EXT Bold" pitchFamily="34" charset="-120"/>
              </a:rPr>
              <a:t>No</a:t>
            </a:r>
            <a:endParaRPr lang="en-US" sz="1200" dirty="0"/>
          </a:p>
        </p:txBody>
      </p:sp>
      <p:sp>
        <p:nvSpPr>
          <p:cNvPr id="12" name="Text 8"/>
          <p:cNvSpPr/>
          <p:nvPr/>
        </p:nvSpPr>
        <p:spPr>
          <a:xfrm>
            <a:off x="13011150" y="5441733"/>
            <a:ext cx="1828800" cy="314325"/>
          </a:xfrm>
          <a:prstGeom prst="rect">
            <a:avLst/>
          </a:prstGeom>
          <a:noFill/>
          <a:ln/>
        </p:spPr>
        <p:txBody>
          <a:bodyPr wrap="square" lIns="0" tIns="0" rIns="0" bIns="0" rtlCol="0" anchor="t"/>
          <a:lstStyle/>
          <a:p>
            <a:pPr marL="0" indent="0" algn="l">
              <a:lnSpc>
                <a:spcPts val="2475"/>
              </a:lnSpc>
              <a:buNone/>
            </a:pPr>
            <a:r>
              <a:rPr lang="en-US" sz="1650" kern="0" spc="-75" dirty="0">
                <a:solidFill>
                  <a:srgbClr val="000000"/>
                </a:solidFill>
                <a:latin typeface="Adelle Sans EXT Semibold" pitchFamily="34" charset="0"/>
                <a:ea typeface="Adelle Sans EXT Semibold" pitchFamily="34" charset="-122"/>
                <a:cs typeface="Adelle Sans EXT Semibold" pitchFamily="34" charset="-120"/>
              </a:rPr>
              <a:t>Attending this week</a:t>
            </a:r>
            <a:endParaRPr lang="en-US" sz="1650" dirty="0"/>
          </a:p>
        </p:txBody>
      </p:sp>
      <p:sp>
        <p:nvSpPr>
          <p:cNvPr id="13" name="Text 9"/>
          <p:cNvSpPr/>
          <p:nvPr/>
        </p:nvSpPr>
        <p:spPr>
          <a:xfrm>
            <a:off x="13096875" y="6556158"/>
            <a:ext cx="542925" cy="180975"/>
          </a:xfrm>
          <a:prstGeom prst="rect">
            <a:avLst/>
          </a:prstGeom>
          <a:noFill/>
          <a:ln/>
        </p:spPr>
        <p:txBody>
          <a:bodyPr wrap="square" lIns="0" tIns="0" rIns="0" bIns="0" rtlCol="0" anchor="t"/>
          <a:lstStyle/>
          <a:p>
            <a:pPr marL="0" indent="0" algn="ctr">
              <a:lnSpc>
                <a:spcPts val="1425"/>
              </a:lnSpc>
              <a:buNone/>
            </a:pPr>
            <a:r>
              <a:rPr lang="en-US" sz="1200" kern="0" spc="-75" dirty="0">
                <a:solidFill>
                  <a:srgbClr val="000000"/>
                </a:solidFill>
                <a:latin typeface="Inter Medium" pitchFamily="34" charset="0"/>
                <a:ea typeface="Inter Medium" pitchFamily="34" charset="-122"/>
                <a:cs typeface="Inter Medium" pitchFamily="34" charset="-120"/>
              </a:rPr>
              <a:t>Marie</a:t>
            </a:r>
            <a:endParaRPr lang="en-US" sz="1200" dirty="0"/>
          </a:p>
        </p:txBody>
      </p:sp>
      <p:sp>
        <p:nvSpPr>
          <p:cNvPr id="14" name="Text 10"/>
          <p:cNvSpPr/>
          <p:nvPr/>
        </p:nvSpPr>
        <p:spPr>
          <a:xfrm>
            <a:off x="13839825" y="6556158"/>
            <a:ext cx="542925" cy="180975"/>
          </a:xfrm>
          <a:prstGeom prst="rect">
            <a:avLst/>
          </a:prstGeom>
          <a:noFill/>
          <a:ln/>
        </p:spPr>
        <p:txBody>
          <a:bodyPr wrap="square" lIns="0" tIns="0" rIns="0" bIns="0" rtlCol="0" anchor="t"/>
          <a:lstStyle/>
          <a:p>
            <a:pPr marL="0" indent="0" algn="ctr">
              <a:lnSpc>
                <a:spcPts val="1425"/>
              </a:lnSpc>
              <a:buNone/>
            </a:pPr>
            <a:r>
              <a:rPr lang="en-US" sz="1200" kern="0" spc="-75" dirty="0">
                <a:solidFill>
                  <a:srgbClr val="000000"/>
                </a:solidFill>
                <a:latin typeface="Inter Medium" pitchFamily="34" charset="0"/>
                <a:ea typeface="Inter Medium" pitchFamily="34" charset="-122"/>
                <a:cs typeface="Inter Medium" pitchFamily="34" charset="-120"/>
              </a:rPr>
              <a:t>Joe</a:t>
            </a:r>
            <a:endParaRPr lang="en-US" sz="1200" dirty="0"/>
          </a:p>
        </p:txBody>
      </p:sp>
      <p:sp>
        <p:nvSpPr>
          <p:cNvPr id="15" name="Text 11"/>
          <p:cNvSpPr/>
          <p:nvPr/>
        </p:nvSpPr>
        <p:spPr>
          <a:xfrm>
            <a:off x="14582775" y="6556158"/>
            <a:ext cx="542925" cy="180975"/>
          </a:xfrm>
          <a:prstGeom prst="rect">
            <a:avLst/>
          </a:prstGeom>
          <a:noFill/>
          <a:ln/>
        </p:spPr>
        <p:txBody>
          <a:bodyPr wrap="square" lIns="0" tIns="0" rIns="0" bIns="0" rtlCol="0" anchor="t"/>
          <a:lstStyle/>
          <a:p>
            <a:pPr marL="0" indent="0" algn="ctr">
              <a:lnSpc>
                <a:spcPts val="1425"/>
              </a:lnSpc>
              <a:buNone/>
            </a:pPr>
            <a:r>
              <a:rPr lang="en-US" sz="1200" kern="0" spc="-75" dirty="0">
                <a:solidFill>
                  <a:srgbClr val="000000"/>
                </a:solidFill>
                <a:latin typeface="Adelle Sans EXT Semibold" pitchFamily="34" charset="0"/>
                <a:ea typeface="Adelle Sans EXT Semibold" pitchFamily="34" charset="-122"/>
                <a:cs typeface="Adelle Sans EXT Semibold" pitchFamily="34" charset="-120"/>
              </a:rPr>
              <a:t>Nancy</a:t>
            </a:r>
            <a:endParaRPr lang="en-US" sz="1200" dirty="0"/>
          </a:p>
        </p:txBody>
      </p:sp>
      <p:sp>
        <p:nvSpPr>
          <p:cNvPr id="16" name="Text 12"/>
          <p:cNvSpPr/>
          <p:nvPr/>
        </p:nvSpPr>
        <p:spPr>
          <a:xfrm>
            <a:off x="13011150" y="6965733"/>
            <a:ext cx="1314450" cy="314325"/>
          </a:xfrm>
          <a:prstGeom prst="rect">
            <a:avLst/>
          </a:prstGeom>
          <a:noFill/>
          <a:ln/>
        </p:spPr>
        <p:txBody>
          <a:bodyPr wrap="square" lIns="0" tIns="0" rIns="0" bIns="0" rtlCol="0" anchor="t"/>
          <a:lstStyle/>
          <a:p>
            <a:pPr marL="0" indent="0" algn="l">
              <a:lnSpc>
                <a:spcPts val="2475"/>
              </a:lnSpc>
              <a:buNone/>
            </a:pPr>
            <a:r>
              <a:rPr lang="en-US" sz="1650" kern="0" spc="-75" dirty="0">
                <a:solidFill>
                  <a:srgbClr val="000000"/>
                </a:solidFill>
                <a:latin typeface="Adelle Sans EXT Semibold" pitchFamily="34" charset="0"/>
                <a:ea typeface="Adelle Sans EXT Semibold" pitchFamily="34" charset="-122"/>
                <a:cs typeface="Adelle Sans EXT Semibold" pitchFamily="34" charset="-120"/>
              </a:rPr>
              <a:t>Not Attending</a:t>
            </a:r>
            <a:endParaRPr lang="en-US" sz="1650" dirty="0"/>
          </a:p>
        </p:txBody>
      </p:sp>
      <p:sp>
        <p:nvSpPr>
          <p:cNvPr id="17" name="Text 13"/>
          <p:cNvSpPr/>
          <p:nvPr/>
        </p:nvSpPr>
        <p:spPr>
          <a:xfrm>
            <a:off x="13163550" y="7546758"/>
            <a:ext cx="2676525" cy="457200"/>
          </a:xfrm>
          <a:prstGeom prst="rect">
            <a:avLst/>
          </a:prstGeom>
          <a:noFill/>
          <a:ln/>
        </p:spPr>
        <p:txBody>
          <a:bodyPr wrap="square" lIns="0" tIns="0" rIns="0" bIns="0" rtlCol="0" anchor="t"/>
          <a:lstStyle/>
          <a:p>
            <a:pPr marL="0" indent="0" algn="l">
              <a:lnSpc>
                <a:spcPts val="1800"/>
              </a:lnSpc>
              <a:buNone/>
            </a:pPr>
            <a:r>
              <a:rPr lang="en-US" sz="1200" kern="0" spc="-75" dirty="0">
                <a:solidFill>
                  <a:srgbClr val="000000"/>
                </a:solidFill>
                <a:latin typeface="Adelle Sans EXT Regular" pitchFamily="34" charset="0"/>
                <a:ea typeface="Adelle Sans EXT Regular" pitchFamily="34" charset="-122"/>
                <a:cs typeface="Adelle Sans EXT Regular" pitchFamily="34" charset="-120"/>
              </a:rPr>
              <a:t>Message Joe to let them know you will miss seeing them this week!</a:t>
            </a:r>
            <a:endParaRPr lang="en-US" sz="1200" dirty="0"/>
          </a:p>
        </p:txBody>
      </p:sp>
      <p:sp>
        <p:nvSpPr>
          <p:cNvPr id="18" name="Text 14"/>
          <p:cNvSpPr/>
          <p:nvPr/>
        </p:nvSpPr>
        <p:spPr>
          <a:xfrm>
            <a:off x="13096875" y="8956458"/>
            <a:ext cx="542925" cy="180975"/>
          </a:xfrm>
          <a:prstGeom prst="rect">
            <a:avLst/>
          </a:prstGeom>
          <a:noFill/>
          <a:ln/>
        </p:spPr>
        <p:txBody>
          <a:bodyPr wrap="square" lIns="0" tIns="0" rIns="0" bIns="0" rtlCol="0" anchor="t"/>
          <a:lstStyle/>
          <a:p>
            <a:pPr marL="0" indent="0" algn="ctr">
              <a:lnSpc>
                <a:spcPts val="1800"/>
              </a:lnSpc>
              <a:buNone/>
            </a:pPr>
            <a:r>
              <a:rPr lang="en-US" sz="1200" kern="0" spc="-75" dirty="0">
                <a:solidFill>
                  <a:srgbClr val="000000"/>
                </a:solidFill>
                <a:latin typeface="Adelle Sans EXT Regular" pitchFamily="34" charset="0"/>
                <a:ea typeface="Adelle Sans EXT Regular" pitchFamily="34" charset="-122"/>
                <a:cs typeface="Adelle Sans EXT Regular" pitchFamily="34" charset="-120"/>
              </a:rPr>
              <a:t>Bob</a:t>
            </a:r>
            <a:endParaRPr lang="en-US" sz="1200" dirty="0"/>
          </a:p>
        </p:txBody>
      </p:sp>
      <p:sp>
        <p:nvSpPr>
          <p:cNvPr id="19" name="Text 15"/>
          <p:cNvSpPr/>
          <p:nvPr/>
        </p:nvSpPr>
        <p:spPr>
          <a:xfrm>
            <a:off x="13192125" y="8963025"/>
            <a:ext cx="352425" cy="200025"/>
          </a:xfrm>
          <a:prstGeom prst="rect">
            <a:avLst/>
          </a:prstGeom>
          <a:noFill/>
          <a:ln/>
        </p:spPr>
        <p:txBody>
          <a:bodyPr wrap="square" lIns="0" tIns="0" rIns="0" bIns="0" rtlCol="0" anchor="t"/>
          <a:lstStyle/>
          <a:p>
            <a:pPr marL="0" indent="0" algn="l">
              <a:lnSpc>
                <a:spcPts val="1575"/>
              </a:lnSpc>
              <a:buNone/>
            </a:pPr>
            <a:r>
              <a:rPr lang="en-US" sz="1050" kern="0" spc="-75" dirty="0">
                <a:solidFill>
                  <a:srgbClr val="000000"/>
                </a:solidFill>
                <a:latin typeface="Adelle Sans EXT Semibold" pitchFamily="34" charset="0"/>
                <a:ea typeface="Adelle Sans EXT Semibold" pitchFamily="34" charset="-122"/>
                <a:cs typeface="Adelle Sans EXT Semibold" pitchFamily="34" charset="-120"/>
              </a:rPr>
              <a:t>Learn</a:t>
            </a:r>
            <a:endParaRPr lang="en-US" sz="1050" dirty="0"/>
          </a:p>
        </p:txBody>
      </p:sp>
      <p:sp>
        <p:nvSpPr>
          <p:cNvPr id="20" name="Text 16"/>
          <p:cNvSpPr/>
          <p:nvPr/>
        </p:nvSpPr>
        <p:spPr>
          <a:xfrm>
            <a:off x="14335125" y="8963025"/>
            <a:ext cx="666750" cy="200025"/>
          </a:xfrm>
          <a:prstGeom prst="rect">
            <a:avLst/>
          </a:prstGeom>
          <a:noFill/>
          <a:ln/>
        </p:spPr>
        <p:txBody>
          <a:bodyPr wrap="square" lIns="0" tIns="0" rIns="0" bIns="0" rtlCol="0" anchor="t"/>
          <a:lstStyle/>
          <a:p>
            <a:pPr marL="0" indent="0" algn="l">
              <a:lnSpc>
                <a:spcPts val="1575"/>
              </a:lnSpc>
              <a:buNone/>
            </a:pPr>
            <a:r>
              <a:rPr lang="en-US" sz="1050" kern="0" spc="-75" dirty="0">
                <a:solidFill>
                  <a:srgbClr val="000000"/>
                </a:solidFill>
                <a:latin typeface="Adelle Sans EXT Semibold" pitchFamily="34" charset="0"/>
                <a:ea typeface="Adelle Sans EXT Semibold" pitchFamily="34" charset="-122"/>
                <a:cs typeface="Adelle Sans EXT Semibold" pitchFamily="34" charset="-120"/>
              </a:rPr>
              <a:t>My Garden</a:t>
            </a:r>
            <a:endParaRPr lang="en-US" sz="1050" dirty="0"/>
          </a:p>
        </p:txBody>
      </p:sp>
      <p:sp>
        <p:nvSpPr>
          <p:cNvPr id="21" name="Text 17"/>
          <p:cNvSpPr/>
          <p:nvPr/>
        </p:nvSpPr>
        <p:spPr>
          <a:xfrm>
            <a:off x="15811500" y="8963025"/>
            <a:ext cx="304800" cy="200025"/>
          </a:xfrm>
          <a:prstGeom prst="rect">
            <a:avLst/>
          </a:prstGeom>
          <a:noFill/>
          <a:ln/>
        </p:spPr>
        <p:txBody>
          <a:bodyPr wrap="square" lIns="0" tIns="0" rIns="0" bIns="0" rtlCol="0" anchor="t"/>
          <a:lstStyle/>
          <a:p>
            <a:pPr marL="0" indent="0" algn="l">
              <a:lnSpc>
                <a:spcPts val="1575"/>
              </a:lnSpc>
              <a:buNone/>
            </a:pPr>
            <a:r>
              <a:rPr lang="en-US" sz="1050" kern="0" spc="-75" dirty="0">
                <a:solidFill>
                  <a:srgbClr val="000000"/>
                </a:solidFill>
                <a:latin typeface="Adelle Sans EXT Semibold" pitchFamily="34" charset="0"/>
                <a:ea typeface="Adelle Sans EXT Semibold" pitchFamily="34" charset="-122"/>
                <a:cs typeface="Adelle Sans EXT Semibold" pitchFamily="34" charset="-120"/>
              </a:rPr>
              <a:t>Chat</a:t>
            </a:r>
            <a:endParaRPr lang="en-US" sz="1050" dirty="0"/>
          </a:p>
        </p:txBody>
      </p:sp>
      <p:sp>
        <p:nvSpPr>
          <p:cNvPr id="22" name="Text 18"/>
          <p:cNvSpPr/>
          <p:nvPr/>
        </p:nvSpPr>
        <p:spPr>
          <a:xfrm>
            <a:off x="13039725" y="1285875"/>
            <a:ext cx="533400" cy="190500"/>
          </a:xfrm>
          <a:prstGeom prst="rect">
            <a:avLst/>
          </a:prstGeom>
          <a:noFill/>
          <a:ln/>
        </p:spPr>
        <p:txBody>
          <a:bodyPr wrap="square" lIns="0" tIns="0" rIns="0" bIns="0" rtlCol="0" anchor="t"/>
          <a:lstStyle/>
          <a:p>
            <a:pPr marL="0" indent="0" algn="ctr">
              <a:lnSpc>
                <a:spcPts val="1650"/>
              </a:lnSpc>
              <a:buNone/>
            </a:pPr>
            <a:r>
              <a:rPr lang="en-US" sz="1275" b="1" kern="0" spc="-31" dirty="0">
                <a:solidFill>
                  <a:srgbClr val="000000"/>
                </a:solidFill>
                <a:latin typeface="Maison Neue Bold" pitchFamily="34" charset="0"/>
                <a:ea typeface="Maison Neue Bold" pitchFamily="34" charset="-122"/>
                <a:cs typeface="Maison Neue Bold" pitchFamily="34" charset="-120"/>
              </a:rPr>
              <a:t>9:41</a:t>
            </a:r>
            <a:endParaRPr lang="en-US" sz="1275" dirty="0"/>
          </a:p>
        </p:txBody>
      </p:sp>
      <p:sp>
        <p:nvSpPr>
          <p:cNvPr id="23" name="Text 19"/>
          <p:cNvSpPr/>
          <p:nvPr/>
        </p:nvSpPr>
        <p:spPr>
          <a:xfrm>
            <a:off x="13011150" y="1771650"/>
            <a:ext cx="2371725" cy="400050"/>
          </a:xfrm>
          <a:prstGeom prst="rect">
            <a:avLst/>
          </a:prstGeom>
          <a:noFill/>
          <a:ln/>
        </p:spPr>
        <p:txBody>
          <a:bodyPr wrap="square" lIns="0" tIns="0" rIns="0" bIns="0" rtlCol="0" anchor="t"/>
          <a:lstStyle/>
          <a:p>
            <a:pPr marL="0" indent="0" algn="l">
              <a:lnSpc>
                <a:spcPts val="3150"/>
              </a:lnSpc>
              <a:buNone/>
            </a:pPr>
            <a:r>
              <a:rPr lang="en-US" sz="2100" b="1" kern="0" spc="-75" dirty="0">
                <a:solidFill>
                  <a:srgbClr val="000000"/>
                </a:solidFill>
                <a:latin typeface="Adelle Sans EXT Bold" pitchFamily="34" charset="0"/>
                <a:ea typeface="Adelle Sans EXT Bold" pitchFamily="34" charset="-122"/>
                <a:cs typeface="Adelle Sans EXT Bold" pitchFamily="34" charset="-120"/>
              </a:rPr>
              <a:t>Menlo Park Planters</a:t>
            </a:r>
            <a:endParaRPr lang="en-US" sz="2100" dirty="0"/>
          </a:p>
        </p:txBody>
      </p:sp>
      <p:sp>
        <p:nvSpPr>
          <p:cNvPr id="24" name="Text 20"/>
          <p:cNvSpPr/>
          <p:nvPr/>
        </p:nvSpPr>
        <p:spPr>
          <a:xfrm>
            <a:off x="13011150" y="2314575"/>
            <a:ext cx="704850" cy="257175"/>
          </a:xfrm>
          <a:prstGeom prst="rect">
            <a:avLst/>
          </a:prstGeom>
          <a:noFill/>
          <a:ln/>
        </p:spPr>
        <p:txBody>
          <a:bodyPr wrap="square" lIns="0" tIns="0" rIns="0" bIns="0" rtlCol="0" anchor="t"/>
          <a:lstStyle/>
          <a:p>
            <a:pPr marL="0" indent="0" algn="l">
              <a:lnSpc>
                <a:spcPts val="2025"/>
              </a:lnSpc>
              <a:buNone/>
            </a:pPr>
            <a:r>
              <a:rPr lang="en-US" sz="1350" kern="0" spc="-75" dirty="0">
                <a:solidFill>
                  <a:srgbClr val="000000"/>
                </a:solidFill>
                <a:latin typeface="Adelle Sans EXT Regular" pitchFamily="34" charset="0"/>
                <a:ea typeface="Adelle Sans EXT Regular" pitchFamily="34" charset="-122"/>
                <a:cs typeface="Adelle Sans EXT Regular" pitchFamily="34" charset="-120"/>
              </a:rPr>
              <a:t>Meets  at</a:t>
            </a:r>
            <a:endParaRPr lang="en-US" sz="1350" dirty="0"/>
          </a:p>
        </p:txBody>
      </p:sp>
      <p:sp>
        <p:nvSpPr>
          <p:cNvPr id="25" name="Text 21"/>
          <p:cNvSpPr/>
          <p:nvPr/>
        </p:nvSpPr>
        <p:spPr>
          <a:xfrm>
            <a:off x="13982700" y="2314575"/>
            <a:ext cx="1514475" cy="257175"/>
          </a:xfrm>
          <a:prstGeom prst="rect">
            <a:avLst/>
          </a:prstGeom>
          <a:noFill/>
          <a:ln/>
        </p:spPr>
        <p:txBody>
          <a:bodyPr wrap="square" lIns="0" tIns="0" rIns="0" bIns="0" rtlCol="0" anchor="ctr"/>
          <a:lstStyle/>
          <a:p>
            <a:pPr marL="0" indent="0" algn="l">
              <a:lnSpc>
                <a:spcPts val="2025"/>
              </a:lnSpc>
              <a:buNone/>
            </a:pPr>
            <a:r>
              <a:rPr lang="en-US" sz="1350" b="1" kern="0" spc="-75" dirty="0">
                <a:solidFill>
                  <a:srgbClr val="000000"/>
                </a:solidFill>
                <a:latin typeface="Adelle Sans EXT Bold" pitchFamily="34" charset="0"/>
                <a:ea typeface="Adelle Sans EXT Bold" pitchFamily="34" charset="-122"/>
                <a:cs typeface="Adelle Sans EXT Bold" pitchFamily="34" charset="-120"/>
              </a:rPr>
              <a:t>Little House Garden</a:t>
            </a:r>
            <a:endParaRPr lang="en-US" sz="1350" dirty="0"/>
          </a:p>
        </p:txBody>
      </p:sp>
      <p:sp>
        <p:nvSpPr>
          <p:cNvPr id="26" name="Text 22"/>
          <p:cNvSpPr/>
          <p:nvPr/>
        </p:nvSpPr>
        <p:spPr>
          <a:xfrm>
            <a:off x="15554325" y="2314575"/>
            <a:ext cx="371475" cy="257175"/>
          </a:xfrm>
          <a:prstGeom prst="rect">
            <a:avLst/>
          </a:prstGeom>
          <a:noFill/>
          <a:ln/>
        </p:spPr>
        <p:txBody>
          <a:bodyPr wrap="square" lIns="0" tIns="0" rIns="0" bIns="0" rtlCol="0" anchor="t"/>
          <a:lstStyle/>
          <a:p>
            <a:pPr marL="0" indent="0" algn="l">
              <a:lnSpc>
                <a:spcPts val="2025"/>
              </a:lnSpc>
              <a:buNone/>
            </a:pPr>
            <a:r>
              <a:rPr lang="en-US" sz="1350" kern="0" spc="-75" dirty="0">
                <a:solidFill>
                  <a:srgbClr val="000000"/>
                </a:solidFill>
                <a:latin typeface="Adelle Sans EXT Regular" pitchFamily="34" charset="0"/>
                <a:ea typeface="Adelle Sans EXT Regular" pitchFamily="34" charset="-122"/>
                <a:cs typeface="Adelle Sans EXT Regular" pitchFamily="34" charset="-120"/>
              </a:rPr>
              <a:t>from</a:t>
            </a:r>
            <a:endParaRPr lang="en-US" sz="1350" dirty="0"/>
          </a:p>
        </p:txBody>
      </p:sp>
      <p:sp>
        <p:nvSpPr>
          <p:cNvPr id="27" name="Text 23"/>
          <p:cNvSpPr/>
          <p:nvPr/>
        </p:nvSpPr>
        <p:spPr>
          <a:xfrm>
            <a:off x="13011150" y="2609850"/>
            <a:ext cx="1114425" cy="257175"/>
          </a:xfrm>
          <a:prstGeom prst="rect">
            <a:avLst/>
          </a:prstGeom>
          <a:noFill/>
          <a:ln/>
        </p:spPr>
        <p:txBody>
          <a:bodyPr wrap="square" lIns="0" tIns="0" rIns="0" bIns="0" rtlCol="0" anchor="t"/>
          <a:lstStyle/>
          <a:p>
            <a:pPr marL="0" indent="0" algn="l">
              <a:lnSpc>
                <a:spcPts val="2025"/>
              </a:lnSpc>
              <a:buNone/>
            </a:pPr>
            <a:r>
              <a:rPr lang="en-US" sz="1350" b="1" kern="0" spc="-75" dirty="0">
                <a:solidFill>
                  <a:srgbClr val="000000"/>
                </a:solidFill>
                <a:latin typeface="Adelle Sans EXT Bold" pitchFamily="34" charset="0"/>
                <a:ea typeface="Adelle Sans EXT Bold" pitchFamily="34" charset="-122"/>
                <a:cs typeface="Adelle Sans EXT Bold" pitchFamily="34" charset="-120"/>
              </a:rPr>
              <a:t>12:00 - 2:00 pm</a:t>
            </a:r>
            <a:endParaRPr lang="en-US" sz="1350" dirty="0"/>
          </a:p>
        </p:txBody>
      </p:sp>
      <p:sp>
        <p:nvSpPr>
          <p:cNvPr id="28" name="Text 24"/>
          <p:cNvSpPr/>
          <p:nvPr/>
        </p:nvSpPr>
        <p:spPr>
          <a:xfrm>
            <a:off x="14144625" y="2609850"/>
            <a:ext cx="219075" cy="257175"/>
          </a:xfrm>
          <a:prstGeom prst="rect">
            <a:avLst/>
          </a:prstGeom>
          <a:noFill/>
          <a:ln/>
        </p:spPr>
        <p:txBody>
          <a:bodyPr wrap="square" lIns="0" tIns="0" rIns="0" bIns="0" rtlCol="0" anchor="t"/>
          <a:lstStyle/>
          <a:p>
            <a:pPr marL="0" indent="0" algn="l">
              <a:lnSpc>
                <a:spcPts val="2025"/>
              </a:lnSpc>
              <a:buNone/>
            </a:pPr>
            <a:r>
              <a:rPr lang="en-US" sz="1350" kern="0" spc="-75" dirty="0">
                <a:solidFill>
                  <a:srgbClr val="000000"/>
                </a:solidFill>
                <a:latin typeface="Adelle Sans EXT Regular" pitchFamily="34" charset="0"/>
                <a:ea typeface="Adelle Sans EXT Regular" pitchFamily="34" charset="-122"/>
                <a:cs typeface="Adelle Sans EXT Regular" pitchFamily="34" charset="-120"/>
              </a:rPr>
              <a:t>on</a:t>
            </a:r>
            <a:endParaRPr lang="en-US" sz="1350" dirty="0"/>
          </a:p>
        </p:txBody>
      </p:sp>
      <p:sp>
        <p:nvSpPr>
          <p:cNvPr id="29" name="Text 25"/>
          <p:cNvSpPr/>
          <p:nvPr/>
        </p:nvSpPr>
        <p:spPr>
          <a:xfrm>
            <a:off x="14382750" y="2609850"/>
            <a:ext cx="1685925" cy="257175"/>
          </a:xfrm>
          <a:prstGeom prst="rect">
            <a:avLst/>
          </a:prstGeom>
          <a:noFill/>
          <a:ln/>
        </p:spPr>
        <p:txBody>
          <a:bodyPr wrap="square" lIns="0" tIns="0" rIns="0" bIns="0" rtlCol="0" anchor="t"/>
          <a:lstStyle/>
          <a:p>
            <a:pPr marL="0" indent="0" algn="l">
              <a:lnSpc>
                <a:spcPts val="2025"/>
              </a:lnSpc>
              <a:buNone/>
            </a:pPr>
            <a:r>
              <a:rPr lang="en-US" sz="1350" b="1" kern="0" spc="-75" dirty="0">
                <a:solidFill>
                  <a:srgbClr val="000000"/>
                </a:solidFill>
                <a:latin typeface="Adelle Sans EXT Bold" pitchFamily="34" charset="0"/>
                <a:ea typeface="Adelle Sans EXT Bold" pitchFamily="34" charset="-122"/>
                <a:cs typeface="Adelle Sans EXT Bold" pitchFamily="34" charset="-120"/>
              </a:rPr>
              <a:t>Tuesdays &amp; Thursdays</a:t>
            </a:r>
            <a:endParaRPr lang="en-US" sz="1350" dirty="0"/>
          </a:p>
        </p:txBody>
      </p:sp>
      <p:sp>
        <p:nvSpPr>
          <p:cNvPr id="30" name="Text 26"/>
          <p:cNvSpPr/>
          <p:nvPr/>
        </p:nvSpPr>
        <p:spPr>
          <a:xfrm>
            <a:off x="13020675" y="3133725"/>
            <a:ext cx="1038225" cy="200025"/>
          </a:xfrm>
          <a:prstGeom prst="rect">
            <a:avLst/>
          </a:prstGeom>
          <a:noFill/>
          <a:ln/>
        </p:spPr>
        <p:txBody>
          <a:bodyPr wrap="square" lIns="0" tIns="0" rIns="0" bIns="0" rtlCol="0" anchor="ctr"/>
          <a:lstStyle/>
          <a:p>
            <a:pPr marL="0" indent="0" algn="ctr">
              <a:lnSpc>
                <a:spcPts val="1200"/>
              </a:lnSpc>
              <a:buNone/>
            </a:pPr>
            <a:r>
              <a:rPr lang="en-US" sz="1050" b="1" dirty="0">
                <a:solidFill>
                  <a:srgbClr val="000000"/>
                </a:solidFill>
                <a:latin typeface="Adelle Sans EXT Bold" pitchFamily="34" charset="0"/>
                <a:ea typeface="Adelle Sans EXT Bold" pitchFamily="34" charset="-122"/>
                <a:cs typeface="Adelle Sans EXT Bold" pitchFamily="34" charset="-120"/>
              </a:rPr>
              <a:t>Your Attendance</a:t>
            </a:r>
            <a:endParaRPr lang="en-US" sz="1050" dirty="0"/>
          </a:p>
        </p:txBody>
      </p:sp>
      <p:sp>
        <p:nvSpPr>
          <p:cNvPr id="31" name="Text 27"/>
          <p:cNvSpPr/>
          <p:nvPr/>
        </p:nvSpPr>
        <p:spPr>
          <a:xfrm>
            <a:off x="13087350" y="3409950"/>
            <a:ext cx="228600" cy="152400"/>
          </a:xfrm>
          <a:prstGeom prst="rect">
            <a:avLst/>
          </a:prstGeom>
          <a:noFill/>
          <a:ln/>
        </p:spPr>
        <p:txBody>
          <a:bodyPr wrap="square" lIns="0" tIns="0" rIns="0" bIns="0" rtlCol="0" anchor="ctr"/>
          <a:lstStyle/>
          <a:p>
            <a:pPr marL="0" indent="0" algn="ctr">
              <a:lnSpc>
                <a:spcPts val="1200"/>
              </a:lnSpc>
              <a:buNone/>
            </a:pPr>
            <a:r>
              <a:rPr lang="en-US" sz="900" dirty="0">
                <a:solidFill>
                  <a:srgbClr val="000000"/>
                </a:solidFill>
                <a:latin typeface="Oxygen Mono Regular" pitchFamily="34" charset="0"/>
                <a:ea typeface="Oxygen Mono Regular" pitchFamily="34" charset="-122"/>
                <a:cs typeface="Oxygen Mono Regular" pitchFamily="34" charset="-120"/>
              </a:rPr>
              <a:t>Oct</a:t>
            </a:r>
            <a:endParaRPr lang="en-US" sz="900" dirty="0"/>
          </a:p>
        </p:txBody>
      </p:sp>
      <p:sp>
        <p:nvSpPr>
          <p:cNvPr id="32" name="Text 28"/>
          <p:cNvSpPr/>
          <p:nvPr/>
        </p:nvSpPr>
        <p:spPr>
          <a:xfrm>
            <a:off x="13125450" y="3648075"/>
            <a:ext cx="152400" cy="200025"/>
          </a:xfrm>
          <a:prstGeom prst="rect">
            <a:avLst/>
          </a:prstGeom>
          <a:noFill/>
          <a:ln/>
        </p:spPr>
        <p:txBody>
          <a:bodyPr wrap="square" lIns="0" tIns="0" rIns="0" bIns="0" rtlCol="0" anchor="ctr"/>
          <a:lstStyle/>
          <a:p>
            <a:pPr marL="0" indent="0" algn="ctr">
              <a:lnSpc>
                <a:spcPts val="1200"/>
              </a:lnSpc>
              <a:buNone/>
            </a:pPr>
            <a:r>
              <a:rPr lang="en-US" sz="1050" dirty="0">
                <a:solidFill>
                  <a:srgbClr val="000000"/>
                </a:solidFill>
                <a:latin typeface="Adelle Sans EXT Regular" pitchFamily="34" charset="0"/>
                <a:ea typeface="Adelle Sans EXT Regular" pitchFamily="34" charset="-122"/>
                <a:cs typeface="Adelle Sans EXT Regular" pitchFamily="34" charset="-120"/>
              </a:rPr>
              <a:t>21</a:t>
            </a:r>
            <a:endParaRPr lang="en-US" sz="1050" dirty="0"/>
          </a:p>
        </p:txBody>
      </p:sp>
      <p:sp>
        <p:nvSpPr>
          <p:cNvPr id="33" name="Text 29"/>
          <p:cNvSpPr/>
          <p:nvPr/>
        </p:nvSpPr>
        <p:spPr>
          <a:xfrm>
            <a:off x="13573125" y="3409950"/>
            <a:ext cx="228600" cy="152400"/>
          </a:xfrm>
          <a:prstGeom prst="rect">
            <a:avLst/>
          </a:prstGeom>
          <a:noFill/>
          <a:ln/>
        </p:spPr>
        <p:txBody>
          <a:bodyPr wrap="square" lIns="0" tIns="0" rIns="0" bIns="0" rtlCol="0" anchor="ctr"/>
          <a:lstStyle/>
          <a:p>
            <a:pPr marL="0" indent="0" algn="ctr">
              <a:lnSpc>
                <a:spcPts val="1200"/>
              </a:lnSpc>
              <a:buNone/>
            </a:pPr>
            <a:r>
              <a:rPr lang="en-US" sz="900" dirty="0">
                <a:solidFill>
                  <a:srgbClr val="000000"/>
                </a:solidFill>
                <a:latin typeface="Oxygen Mono Regular" pitchFamily="34" charset="0"/>
                <a:ea typeface="Oxygen Mono Regular" pitchFamily="34" charset="-122"/>
                <a:cs typeface="Oxygen Mono Regular" pitchFamily="34" charset="-120"/>
              </a:rPr>
              <a:t>Oct</a:t>
            </a:r>
            <a:endParaRPr lang="en-US" sz="900" dirty="0"/>
          </a:p>
        </p:txBody>
      </p:sp>
      <p:sp>
        <p:nvSpPr>
          <p:cNvPr id="34" name="Text 30"/>
          <p:cNvSpPr/>
          <p:nvPr/>
        </p:nvSpPr>
        <p:spPr>
          <a:xfrm>
            <a:off x="14058900" y="3409950"/>
            <a:ext cx="228600" cy="152400"/>
          </a:xfrm>
          <a:prstGeom prst="rect">
            <a:avLst/>
          </a:prstGeom>
          <a:noFill/>
          <a:ln/>
        </p:spPr>
        <p:txBody>
          <a:bodyPr wrap="square" lIns="0" tIns="0" rIns="0" bIns="0" rtlCol="0" anchor="ctr"/>
          <a:lstStyle/>
          <a:p>
            <a:pPr marL="0" indent="0" algn="ctr">
              <a:lnSpc>
                <a:spcPts val="1200"/>
              </a:lnSpc>
              <a:buNone/>
            </a:pPr>
            <a:r>
              <a:rPr lang="en-US" sz="900" dirty="0">
                <a:solidFill>
                  <a:srgbClr val="000000"/>
                </a:solidFill>
                <a:latin typeface="Oxygen Mono Regular" pitchFamily="34" charset="0"/>
                <a:ea typeface="Oxygen Mono Regular" pitchFamily="34" charset="-122"/>
                <a:cs typeface="Oxygen Mono Regular" pitchFamily="34" charset="-120"/>
              </a:rPr>
              <a:t>Nov</a:t>
            </a:r>
            <a:endParaRPr lang="en-US" sz="900" dirty="0"/>
          </a:p>
        </p:txBody>
      </p:sp>
      <p:sp>
        <p:nvSpPr>
          <p:cNvPr id="35" name="Text 31"/>
          <p:cNvSpPr/>
          <p:nvPr/>
        </p:nvSpPr>
        <p:spPr>
          <a:xfrm>
            <a:off x="14125575" y="3648075"/>
            <a:ext cx="95250" cy="200025"/>
          </a:xfrm>
          <a:prstGeom prst="rect">
            <a:avLst/>
          </a:prstGeom>
          <a:noFill/>
          <a:ln/>
        </p:spPr>
        <p:txBody>
          <a:bodyPr wrap="square" lIns="0" tIns="0" rIns="0" bIns="0" rtlCol="0" anchor="ctr"/>
          <a:lstStyle/>
          <a:p>
            <a:pPr marL="0" indent="0" algn="ctr">
              <a:lnSpc>
                <a:spcPts val="1200"/>
              </a:lnSpc>
              <a:buNone/>
            </a:pPr>
            <a:r>
              <a:rPr lang="en-US" sz="1050" dirty="0">
                <a:solidFill>
                  <a:srgbClr val="000000"/>
                </a:solidFill>
                <a:latin typeface="Adelle Sans EXT Regular" pitchFamily="34" charset="0"/>
                <a:ea typeface="Adelle Sans EXT Regular" pitchFamily="34" charset="-122"/>
                <a:cs typeface="Adelle Sans EXT Regular" pitchFamily="34" charset="-120"/>
              </a:rPr>
              <a:t>3</a:t>
            </a:r>
            <a:endParaRPr lang="en-US" sz="1050" dirty="0"/>
          </a:p>
        </p:txBody>
      </p:sp>
      <p:sp>
        <p:nvSpPr>
          <p:cNvPr id="36" name="Text 32"/>
          <p:cNvSpPr/>
          <p:nvPr/>
        </p:nvSpPr>
        <p:spPr>
          <a:xfrm>
            <a:off x="14544675" y="3409950"/>
            <a:ext cx="228600" cy="152400"/>
          </a:xfrm>
          <a:prstGeom prst="rect">
            <a:avLst/>
          </a:prstGeom>
          <a:noFill/>
          <a:ln/>
        </p:spPr>
        <p:txBody>
          <a:bodyPr wrap="square" lIns="0" tIns="0" rIns="0" bIns="0" rtlCol="0" anchor="ctr"/>
          <a:lstStyle/>
          <a:p>
            <a:pPr marL="0" indent="0" algn="ctr">
              <a:lnSpc>
                <a:spcPts val="1200"/>
              </a:lnSpc>
              <a:buNone/>
            </a:pPr>
            <a:r>
              <a:rPr lang="en-US" sz="900" dirty="0">
                <a:solidFill>
                  <a:srgbClr val="000000"/>
                </a:solidFill>
                <a:latin typeface="Oxygen Mono Regular" pitchFamily="34" charset="0"/>
                <a:ea typeface="Oxygen Mono Regular" pitchFamily="34" charset="-122"/>
                <a:cs typeface="Oxygen Mono Regular" pitchFamily="34" charset="-120"/>
              </a:rPr>
              <a:t>Nov</a:t>
            </a:r>
            <a:endParaRPr lang="en-US" sz="900" dirty="0"/>
          </a:p>
        </p:txBody>
      </p:sp>
      <p:sp>
        <p:nvSpPr>
          <p:cNvPr id="37" name="Text 33"/>
          <p:cNvSpPr/>
          <p:nvPr/>
        </p:nvSpPr>
        <p:spPr>
          <a:xfrm>
            <a:off x="15030450" y="3409950"/>
            <a:ext cx="228600" cy="152400"/>
          </a:xfrm>
          <a:prstGeom prst="rect">
            <a:avLst/>
          </a:prstGeom>
          <a:noFill/>
          <a:ln/>
        </p:spPr>
        <p:txBody>
          <a:bodyPr wrap="square" lIns="0" tIns="0" rIns="0" bIns="0" rtlCol="0" anchor="ctr"/>
          <a:lstStyle/>
          <a:p>
            <a:pPr marL="0" indent="0" algn="ctr">
              <a:lnSpc>
                <a:spcPts val="1200"/>
              </a:lnSpc>
              <a:buNone/>
            </a:pPr>
            <a:r>
              <a:rPr lang="en-US" sz="900" dirty="0">
                <a:solidFill>
                  <a:srgbClr val="000000"/>
                </a:solidFill>
                <a:latin typeface="Oxygen Mono Regular" pitchFamily="34" charset="0"/>
                <a:ea typeface="Oxygen Mono Regular" pitchFamily="34" charset="-122"/>
                <a:cs typeface="Oxygen Mono Regular" pitchFamily="34" charset="-120"/>
              </a:rPr>
              <a:t>Nov</a:t>
            </a:r>
            <a:endParaRPr lang="en-US" sz="900" dirty="0"/>
          </a:p>
        </p:txBody>
      </p:sp>
      <p:sp>
        <p:nvSpPr>
          <p:cNvPr id="38" name="Text 34"/>
          <p:cNvSpPr/>
          <p:nvPr/>
        </p:nvSpPr>
        <p:spPr>
          <a:xfrm>
            <a:off x="15516225" y="3409950"/>
            <a:ext cx="228600" cy="152400"/>
          </a:xfrm>
          <a:prstGeom prst="rect">
            <a:avLst/>
          </a:prstGeom>
          <a:noFill/>
          <a:ln/>
        </p:spPr>
        <p:txBody>
          <a:bodyPr wrap="square" lIns="0" tIns="0" rIns="0" bIns="0" rtlCol="0" anchor="ctr"/>
          <a:lstStyle/>
          <a:p>
            <a:pPr marL="0" indent="0" algn="ctr">
              <a:lnSpc>
                <a:spcPts val="1200"/>
              </a:lnSpc>
              <a:buNone/>
            </a:pPr>
            <a:r>
              <a:rPr lang="en-US" sz="900" dirty="0">
                <a:solidFill>
                  <a:srgbClr val="000000"/>
                </a:solidFill>
                <a:latin typeface="Oxygen Mono Regular" pitchFamily="34" charset="0"/>
                <a:ea typeface="Oxygen Mono Regular" pitchFamily="34" charset="-122"/>
                <a:cs typeface="Oxygen Mono Regular" pitchFamily="34" charset="-120"/>
              </a:rPr>
              <a:t>Nov</a:t>
            </a:r>
            <a:endParaRPr lang="en-US" sz="900" dirty="0"/>
          </a:p>
        </p:txBody>
      </p:sp>
      <p:sp>
        <p:nvSpPr>
          <p:cNvPr id="39" name="Text 35"/>
          <p:cNvSpPr/>
          <p:nvPr/>
        </p:nvSpPr>
        <p:spPr>
          <a:xfrm>
            <a:off x="16002000" y="3409950"/>
            <a:ext cx="228600" cy="152400"/>
          </a:xfrm>
          <a:prstGeom prst="rect">
            <a:avLst/>
          </a:prstGeom>
          <a:noFill/>
          <a:ln/>
        </p:spPr>
        <p:txBody>
          <a:bodyPr wrap="square" lIns="0" tIns="0" rIns="0" bIns="0" rtlCol="0" anchor="ctr"/>
          <a:lstStyle/>
          <a:p>
            <a:pPr marL="0" indent="0" algn="ctr">
              <a:lnSpc>
                <a:spcPts val="1200"/>
              </a:lnSpc>
              <a:buNone/>
            </a:pPr>
            <a:r>
              <a:rPr lang="en-US" sz="900" dirty="0">
                <a:solidFill>
                  <a:srgbClr val="000000"/>
                </a:solidFill>
                <a:latin typeface="Oxygen Mono Regular" pitchFamily="34" charset="0"/>
                <a:ea typeface="Oxygen Mono Regular" pitchFamily="34" charset="-122"/>
                <a:cs typeface="Oxygen Mono Regular" pitchFamily="34" charset="-120"/>
              </a:rPr>
              <a:t>Nov</a:t>
            </a:r>
            <a:endParaRPr lang="en-US" sz="900" dirty="0"/>
          </a:p>
        </p:txBody>
      </p:sp>
      <p:sp>
        <p:nvSpPr>
          <p:cNvPr id="40" name="Text 36"/>
          <p:cNvSpPr/>
          <p:nvPr/>
        </p:nvSpPr>
        <p:spPr>
          <a:xfrm>
            <a:off x="16040100" y="3648075"/>
            <a:ext cx="152400" cy="200025"/>
          </a:xfrm>
          <a:prstGeom prst="rect">
            <a:avLst/>
          </a:prstGeom>
          <a:noFill/>
          <a:ln/>
        </p:spPr>
        <p:txBody>
          <a:bodyPr wrap="square" lIns="0" tIns="0" rIns="0" bIns="0" rtlCol="0" anchor="ctr"/>
          <a:lstStyle/>
          <a:p>
            <a:pPr marL="0" indent="0" algn="ctr">
              <a:lnSpc>
                <a:spcPts val="1200"/>
              </a:lnSpc>
              <a:buNone/>
            </a:pPr>
            <a:r>
              <a:rPr lang="en-US" sz="1050" dirty="0">
                <a:solidFill>
                  <a:srgbClr val="000000"/>
                </a:solidFill>
                <a:latin typeface="Adelle Sans EXT Regular" pitchFamily="34" charset="0"/>
                <a:ea typeface="Adelle Sans EXT Regular" pitchFamily="34" charset="-122"/>
                <a:cs typeface="Adelle Sans EXT Regular" pitchFamily="34" charset="-120"/>
              </a:rPr>
              <a:t>16</a:t>
            </a:r>
            <a:endParaRPr lang="en-US" sz="10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solidFill>
          <a:srgbClr val="DCDCDC"/>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12801600" y="1143000"/>
            <a:ext cx="3743325" cy="8115300"/>
          </a:xfrm>
          <a:prstGeom prst="rect">
            <a:avLst/>
          </a:prstGeom>
        </p:spPr>
      </p:pic>
      <p:pic>
        <p:nvPicPr>
          <p:cNvPr id="3" name="Image 1" descr="preencoded.png"/>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0343331" y="4773011"/>
            <a:ext cx="2715444" cy="1197229"/>
          </a:xfrm>
          <a:prstGeom prst="rect">
            <a:avLst/>
          </a:prstGeom>
        </p:spPr>
      </p:pic>
      <p:sp>
        <p:nvSpPr>
          <p:cNvPr id="4" name="Text 0"/>
          <p:cNvSpPr/>
          <p:nvPr/>
        </p:nvSpPr>
        <p:spPr>
          <a:xfrm>
            <a:off x="1228725" y="1085850"/>
            <a:ext cx="1514475" cy="409575"/>
          </a:xfrm>
          <a:prstGeom prst="rect">
            <a:avLst/>
          </a:prstGeom>
          <a:noFill/>
          <a:ln/>
        </p:spPr>
        <p:txBody>
          <a:bodyPr wrap="square" lIns="0" tIns="0" rIns="0" bIns="0" rtlCol="0" anchor="t"/>
          <a:lstStyle/>
          <a:p>
            <a:pPr marL="0" indent="0" algn="l">
              <a:lnSpc>
                <a:spcPts val="3150"/>
              </a:lnSpc>
              <a:buNone/>
            </a:pPr>
            <a:r>
              <a:rPr lang="en-US" sz="2700" dirty="0">
                <a:solidFill>
                  <a:srgbClr val="000000"/>
                </a:solidFill>
                <a:latin typeface="ITC Souvenir Medium" pitchFamily="34" charset="0"/>
                <a:ea typeface="ITC Souvenir Medium" pitchFamily="34" charset="-122"/>
                <a:cs typeface="ITC Souvenir Medium" pitchFamily="34" charset="-120"/>
              </a:rPr>
              <a:t>Revisions</a:t>
            </a:r>
            <a:endParaRPr lang="en-US" sz="2700" dirty="0"/>
          </a:p>
        </p:txBody>
      </p:sp>
      <p:sp>
        <p:nvSpPr>
          <p:cNvPr id="5" name="Text 1"/>
          <p:cNvSpPr/>
          <p:nvPr/>
        </p:nvSpPr>
        <p:spPr>
          <a:xfrm>
            <a:off x="1228725" y="5257800"/>
            <a:ext cx="1543050" cy="371475"/>
          </a:xfrm>
          <a:prstGeom prst="rect">
            <a:avLst/>
          </a:prstGeom>
          <a:noFill/>
          <a:ln/>
        </p:spPr>
        <p:txBody>
          <a:bodyPr wrap="square" lIns="0" tIns="0" rIns="0" bIns="0" rtlCol="0" anchor="t"/>
          <a:lstStyle/>
          <a:p>
            <a:pPr marL="0" indent="0" algn="l">
              <a:lnSpc>
                <a:spcPts val="2925"/>
              </a:lnSpc>
              <a:buNone/>
            </a:pPr>
            <a:r>
              <a:rPr lang="en-US" sz="2400" dirty="0">
                <a:solidFill>
                  <a:srgbClr val="000000"/>
                </a:solidFill>
                <a:latin typeface="Inter Extra Bold" pitchFamily="34" charset="0"/>
                <a:ea typeface="Inter Extra Bold" pitchFamily="34" charset="-122"/>
                <a:cs typeface="Inter Extra Bold" pitchFamily="34" charset="-120"/>
              </a:rPr>
              <a:t>ADDITION</a:t>
            </a:r>
            <a:endParaRPr lang="en-US" sz="2400" dirty="0"/>
          </a:p>
        </p:txBody>
      </p:sp>
      <p:sp>
        <p:nvSpPr>
          <p:cNvPr id="6" name="Text 2"/>
          <p:cNvSpPr/>
          <p:nvPr/>
        </p:nvSpPr>
        <p:spPr>
          <a:xfrm>
            <a:off x="1228725" y="5743575"/>
            <a:ext cx="4695825" cy="571500"/>
          </a:xfrm>
          <a:prstGeom prst="rect">
            <a:avLst/>
          </a:prstGeom>
          <a:noFill/>
          <a:ln/>
        </p:spPr>
        <p:txBody>
          <a:bodyPr wrap="square" lIns="0" tIns="0" rIns="0" bIns="0" rtlCol="0" anchor="t"/>
          <a:lstStyle/>
          <a:p>
            <a:pPr marL="0" indent="0" algn="l">
              <a:lnSpc>
                <a:spcPts val="4200"/>
              </a:lnSpc>
              <a:buNone/>
            </a:pPr>
            <a:r>
              <a:rPr lang="en-US" sz="3600" b="1" dirty="0">
                <a:solidFill>
                  <a:srgbClr val="000000"/>
                </a:solidFill>
                <a:latin typeface="ITC Souvenir Bold" pitchFamily="34" charset="0"/>
                <a:ea typeface="ITC Souvenir Bold" pitchFamily="34" charset="-122"/>
                <a:cs typeface="ITC Souvenir Bold" pitchFamily="34" charset="-120"/>
              </a:rPr>
              <a:t>Group Chat Banner</a:t>
            </a:r>
            <a:endParaRPr lang="en-US" sz="3600" dirty="0"/>
          </a:p>
        </p:txBody>
      </p:sp>
      <p:sp>
        <p:nvSpPr>
          <p:cNvPr id="7" name="Text 3"/>
          <p:cNvSpPr/>
          <p:nvPr/>
        </p:nvSpPr>
        <p:spPr>
          <a:xfrm>
            <a:off x="1228725" y="6829425"/>
            <a:ext cx="1790700" cy="371475"/>
          </a:xfrm>
          <a:prstGeom prst="rect">
            <a:avLst/>
          </a:prstGeom>
          <a:noFill/>
          <a:ln/>
        </p:spPr>
        <p:txBody>
          <a:bodyPr wrap="square" lIns="0" tIns="0" rIns="0" bIns="0" rtlCol="0" anchor="t"/>
          <a:lstStyle/>
          <a:p>
            <a:pPr marL="0" indent="0" algn="l">
              <a:lnSpc>
                <a:spcPts val="2925"/>
              </a:lnSpc>
              <a:buNone/>
            </a:pPr>
            <a:r>
              <a:rPr lang="en-US" sz="2400" dirty="0">
                <a:solidFill>
                  <a:srgbClr val="000000"/>
                </a:solidFill>
                <a:latin typeface="Inter Extra Bold" pitchFamily="34" charset="0"/>
                <a:ea typeface="Inter Extra Bold" pitchFamily="34" charset="-122"/>
                <a:cs typeface="Inter Extra Bold" pitchFamily="34" charset="-120"/>
              </a:rPr>
              <a:t>RATIONALE</a:t>
            </a:r>
            <a:endParaRPr lang="en-US" sz="2400" dirty="0"/>
          </a:p>
        </p:txBody>
      </p:sp>
      <p:sp>
        <p:nvSpPr>
          <p:cNvPr id="8" name="Text 4"/>
          <p:cNvSpPr/>
          <p:nvPr/>
        </p:nvSpPr>
        <p:spPr>
          <a:xfrm>
            <a:off x="1228725" y="7315200"/>
            <a:ext cx="6572250" cy="1809750"/>
          </a:xfrm>
          <a:prstGeom prst="rect">
            <a:avLst/>
          </a:prstGeom>
          <a:noFill/>
          <a:ln/>
        </p:spPr>
        <p:txBody>
          <a:bodyPr wrap="square" lIns="0" tIns="0" rIns="0" bIns="0" rtlCol="0" anchor="t"/>
          <a:lstStyle/>
          <a:p>
            <a:pPr marL="0" indent="0" algn="l">
              <a:lnSpc>
                <a:spcPts val="2775"/>
              </a:lnSpc>
              <a:buNone/>
            </a:pPr>
            <a:r>
              <a:rPr lang="en-US" sz="2400" dirty="0">
                <a:solidFill>
                  <a:srgbClr val="000000"/>
                </a:solidFill>
                <a:latin typeface="ITC Souvenir Medium" pitchFamily="34" charset="0"/>
                <a:ea typeface="ITC Souvenir Medium" pitchFamily="34" charset="-122"/>
                <a:cs typeface="ITC Souvenir Medium" pitchFamily="34" charset="-120"/>
              </a:rPr>
              <a:t>Encourages engaging with group beyond once per week
More directly connects users to community building channel
Promotes garden planning and discussion</a:t>
            </a:r>
            <a:endParaRPr lang="en-US" sz="2400" dirty="0"/>
          </a:p>
        </p:txBody>
      </p:sp>
      <p:sp>
        <p:nvSpPr>
          <p:cNvPr id="9" name="Text 5"/>
          <p:cNvSpPr/>
          <p:nvPr/>
        </p:nvSpPr>
        <p:spPr>
          <a:xfrm>
            <a:off x="13601700" y="4508283"/>
            <a:ext cx="209550" cy="190500"/>
          </a:xfrm>
          <a:prstGeom prst="rect">
            <a:avLst/>
          </a:prstGeom>
          <a:noFill/>
          <a:ln/>
        </p:spPr>
        <p:txBody>
          <a:bodyPr wrap="square" lIns="0" tIns="0" rIns="0" bIns="0" rtlCol="0" anchor="ctr"/>
          <a:lstStyle/>
          <a:p>
            <a:pPr marL="0" indent="0" algn="ctr">
              <a:lnSpc>
                <a:spcPts val="1350"/>
              </a:lnSpc>
              <a:buNone/>
            </a:pPr>
            <a:r>
              <a:rPr lang="en-US" sz="900" b="1" kern="0" spc="-75" dirty="0">
                <a:solidFill>
                  <a:srgbClr val="FFFFFF"/>
                </a:solidFill>
                <a:latin typeface="Adelle Sans EXT Bold" pitchFamily="34" charset="0"/>
                <a:ea typeface="Adelle Sans EXT Bold" pitchFamily="34" charset="-122"/>
                <a:cs typeface="Adelle Sans EXT Bold" pitchFamily="34" charset="-120"/>
              </a:rPr>
              <a:t>1</a:t>
            </a:r>
            <a:endParaRPr lang="en-US" sz="900" dirty="0"/>
          </a:p>
        </p:txBody>
      </p:sp>
      <p:sp>
        <p:nvSpPr>
          <p:cNvPr id="10" name="Text 6"/>
          <p:cNvSpPr/>
          <p:nvPr/>
        </p:nvSpPr>
        <p:spPr>
          <a:xfrm>
            <a:off x="14154150" y="4579720"/>
            <a:ext cx="800100" cy="228600"/>
          </a:xfrm>
          <a:prstGeom prst="rect">
            <a:avLst/>
          </a:prstGeom>
          <a:noFill/>
          <a:ln/>
        </p:spPr>
        <p:txBody>
          <a:bodyPr wrap="square" lIns="0" tIns="0" rIns="0" bIns="0" rtlCol="0" anchor="t"/>
          <a:lstStyle/>
          <a:p>
            <a:pPr marL="0" indent="0" algn="l">
              <a:lnSpc>
                <a:spcPts val="1425"/>
              </a:lnSpc>
              <a:buNone/>
            </a:pPr>
            <a:r>
              <a:rPr lang="en-US" sz="1200" b="1" kern="0" spc="-75" dirty="0">
                <a:solidFill>
                  <a:srgbClr val="000000"/>
                </a:solidFill>
                <a:latin typeface="Adelle Sans EXT Bold" pitchFamily="34" charset="0"/>
                <a:ea typeface="Adelle Sans EXT Bold" pitchFamily="34" charset="-122"/>
                <a:cs typeface="Adelle Sans EXT Bold" pitchFamily="34" charset="-120"/>
              </a:rPr>
              <a:t>Group Chat</a:t>
            </a:r>
            <a:endParaRPr lang="en-US" sz="1200" dirty="0"/>
          </a:p>
        </p:txBody>
      </p:sp>
      <p:sp>
        <p:nvSpPr>
          <p:cNvPr id="11" name="Text 7"/>
          <p:cNvSpPr/>
          <p:nvPr/>
        </p:nvSpPr>
        <p:spPr>
          <a:xfrm>
            <a:off x="13906500" y="4884520"/>
            <a:ext cx="2295525" cy="200025"/>
          </a:xfrm>
          <a:prstGeom prst="rect">
            <a:avLst/>
          </a:prstGeom>
          <a:noFill/>
          <a:ln/>
        </p:spPr>
        <p:txBody>
          <a:bodyPr wrap="square" lIns="0" tIns="0" rIns="0" bIns="0" rtlCol="0" anchor="t"/>
          <a:lstStyle/>
          <a:p>
            <a:pPr marL="0" indent="0" algn="l">
              <a:lnSpc>
                <a:spcPts val="1800"/>
              </a:lnSpc>
              <a:buNone/>
            </a:pPr>
            <a:r>
              <a:rPr lang="en-US" sz="1200" kern="0" spc="-75" dirty="0">
                <a:solidFill>
                  <a:srgbClr val="000000"/>
                </a:solidFill>
                <a:latin typeface="Adelle Sans EXT Regular" pitchFamily="34" charset="0"/>
                <a:ea typeface="Adelle Sans EXT Regular" pitchFamily="34" charset="-122"/>
                <a:cs typeface="Adelle Sans EXT Regular" pitchFamily="34" charset="-120"/>
              </a:rPr>
              <a:t>Let’s add some tulips this week guys</a:t>
            </a:r>
            <a:endParaRPr lang="en-US" sz="1200" dirty="0"/>
          </a:p>
        </p:txBody>
      </p:sp>
      <p:sp>
        <p:nvSpPr>
          <p:cNvPr id="12" name="Text 8"/>
          <p:cNvSpPr/>
          <p:nvPr/>
        </p:nvSpPr>
        <p:spPr>
          <a:xfrm>
            <a:off x="13011150" y="5441733"/>
            <a:ext cx="1828800" cy="314325"/>
          </a:xfrm>
          <a:prstGeom prst="rect">
            <a:avLst/>
          </a:prstGeom>
          <a:noFill/>
          <a:ln/>
        </p:spPr>
        <p:txBody>
          <a:bodyPr wrap="square" lIns="0" tIns="0" rIns="0" bIns="0" rtlCol="0" anchor="t"/>
          <a:lstStyle/>
          <a:p>
            <a:pPr marL="0" indent="0" algn="l">
              <a:lnSpc>
                <a:spcPts val="2475"/>
              </a:lnSpc>
              <a:buNone/>
            </a:pPr>
            <a:r>
              <a:rPr lang="en-US" sz="1650" kern="0" spc="-75" dirty="0">
                <a:solidFill>
                  <a:srgbClr val="000000"/>
                </a:solidFill>
                <a:latin typeface="Adelle Sans EXT Semibold" pitchFamily="34" charset="0"/>
                <a:ea typeface="Adelle Sans EXT Semibold" pitchFamily="34" charset="-122"/>
                <a:cs typeface="Adelle Sans EXT Semibold" pitchFamily="34" charset="-120"/>
              </a:rPr>
              <a:t>Attending this week</a:t>
            </a:r>
            <a:endParaRPr lang="en-US" sz="1650" dirty="0"/>
          </a:p>
        </p:txBody>
      </p:sp>
      <p:sp>
        <p:nvSpPr>
          <p:cNvPr id="13" name="Text 9"/>
          <p:cNvSpPr/>
          <p:nvPr/>
        </p:nvSpPr>
        <p:spPr>
          <a:xfrm>
            <a:off x="13096875" y="6556158"/>
            <a:ext cx="542925" cy="180975"/>
          </a:xfrm>
          <a:prstGeom prst="rect">
            <a:avLst/>
          </a:prstGeom>
          <a:noFill/>
          <a:ln/>
        </p:spPr>
        <p:txBody>
          <a:bodyPr wrap="square" lIns="0" tIns="0" rIns="0" bIns="0" rtlCol="0" anchor="t"/>
          <a:lstStyle/>
          <a:p>
            <a:pPr marL="0" indent="0" algn="ctr">
              <a:lnSpc>
                <a:spcPts val="1425"/>
              </a:lnSpc>
              <a:buNone/>
            </a:pPr>
            <a:r>
              <a:rPr lang="en-US" sz="1200" kern="0" spc="-75" dirty="0">
                <a:solidFill>
                  <a:srgbClr val="000000"/>
                </a:solidFill>
                <a:latin typeface="Inter Medium" pitchFamily="34" charset="0"/>
                <a:ea typeface="Inter Medium" pitchFamily="34" charset="-122"/>
                <a:cs typeface="Inter Medium" pitchFamily="34" charset="-120"/>
              </a:rPr>
              <a:t>Marie</a:t>
            </a:r>
            <a:endParaRPr lang="en-US" sz="1200" dirty="0"/>
          </a:p>
        </p:txBody>
      </p:sp>
      <p:sp>
        <p:nvSpPr>
          <p:cNvPr id="14" name="Text 10"/>
          <p:cNvSpPr/>
          <p:nvPr/>
        </p:nvSpPr>
        <p:spPr>
          <a:xfrm>
            <a:off x="13839825" y="6556158"/>
            <a:ext cx="542925" cy="180975"/>
          </a:xfrm>
          <a:prstGeom prst="rect">
            <a:avLst/>
          </a:prstGeom>
          <a:noFill/>
          <a:ln/>
        </p:spPr>
        <p:txBody>
          <a:bodyPr wrap="square" lIns="0" tIns="0" rIns="0" bIns="0" rtlCol="0" anchor="t"/>
          <a:lstStyle/>
          <a:p>
            <a:pPr marL="0" indent="0" algn="ctr">
              <a:lnSpc>
                <a:spcPts val="1425"/>
              </a:lnSpc>
              <a:buNone/>
            </a:pPr>
            <a:r>
              <a:rPr lang="en-US" sz="1200" kern="0" spc="-75" dirty="0">
                <a:solidFill>
                  <a:srgbClr val="000000"/>
                </a:solidFill>
                <a:latin typeface="Inter Medium" pitchFamily="34" charset="0"/>
                <a:ea typeface="Inter Medium" pitchFamily="34" charset="-122"/>
                <a:cs typeface="Inter Medium" pitchFamily="34" charset="-120"/>
              </a:rPr>
              <a:t>Joe</a:t>
            </a:r>
            <a:endParaRPr lang="en-US" sz="1200" dirty="0"/>
          </a:p>
        </p:txBody>
      </p:sp>
      <p:sp>
        <p:nvSpPr>
          <p:cNvPr id="15" name="Text 11"/>
          <p:cNvSpPr/>
          <p:nvPr/>
        </p:nvSpPr>
        <p:spPr>
          <a:xfrm>
            <a:off x="14582775" y="6556158"/>
            <a:ext cx="542925" cy="180975"/>
          </a:xfrm>
          <a:prstGeom prst="rect">
            <a:avLst/>
          </a:prstGeom>
          <a:noFill/>
          <a:ln/>
        </p:spPr>
        <p:txBody>
          <a:bodyPr wrap="square" lIns="0" tIns="0" rIns="0" bIns="0" rtlCol="0" anchor="t"/>
          <a:lstStyle/>
          <a:p>
            <a:pPr marL="0" indent="0" algn="ctr">
              <a:lnSpc>
                <a:spcPts val="1425"/>
              </a:lnSpc>
              <a:buNone/>
            </a:pPr>
            <a:r>
              <a:rPr lang="en-US" sz="1200" kern="0" spc="-75" dirty="0">
                <a:solidFill>
                  <a:srgbClr val="000000"/>
                </a:solidFill>
                <a:latin typeface="Adelle Sans EXT Semibold" pitchFamily="34" charset="0"/>
                <a:ea typeface="Adelle Sans EXT Semibold" pitchFamily="34" charset="-122"/>
                <a:cs typeface="Adelle Sans EXT Semibold" pitchFamily="34" charset="-120"/>
              </a:rPr>
              <a:t>Nancy</a:t>
            </a:r>
            <a:endParaRPr lang="en-US" sz="1200" dirty="0"/>
          </a:p>
        </p:txBody>
      </p:sp>
      <p:sp>
        <p:nvSpPr>
          <p:cNvPr id="16" name="Text 12"/>
          <p:cNvSpPr/>
          <p:nvPr/>
        </p:nvSpPr>
        <p:spPr>
          <a:xfrm>
            <a:off x="13011150" y="6965733"/>
            <a:ext cx="1314450" cy="314325"/>
          </a:xfrm>
          <a:prstGeom prst="rect">
            <a:avLst/>
          </a:prstGeom>
          <a:noFill/>
          <a:ln/>
        </p:spPr>
        <p:txBody>
          <a:bodyPr wrap="square" lIns="0" tIns="0" rIns="0" bIns="0" rtlCol="0" anchor="t"/>
          <a:lstStyle/>
          <a:p>
            <a:pPr marL="0" indent="0" algn="l">
              <a:lnSpc>
                <a:spcPts val="2475"/>
              </a:lnSpc>
              <a:buNone/>
            </a:pPr>
            <a:r>
              <a:rPr lang="en-US" sz="1650" kern="0" spc="-75" dirty="0">
                <a:solidFill>
                  <a:srgbClr val="000000"/>
                </a:solidFill>
                <a:latin typeface="Adelle Sans EXT Semibold" pitchFamily="34" charset="0"/>
                <a:ea typeface="Adelle Sans EXT Semibold" pitchFamily="34" charset="-122"/>
                <a:cs typeface="Adelle Sans EXT Semibold" pitchFamily="34" charset="-120"/>
              </a:rPr>
              <a:t>Not Attending</a:t>
            </a:r>
            <a:endParaRPr lang="en-US" sz="1650" dirty="0"/>
          </a:p>
        </p:txBody>
      </p:sp>
      <p:sp>
        <p:nvSpPr>
          <p:cNvPr id="17" name="Text 13"/>
          <p:cNvSpPr/>
          <p:nvPr/>
        </p:nvSpPr>
        <p:spPr>
          <a:xfrm>
            <a:off x="13163550" y="7546758"/>
            <a:ext cx="2676525" cy="457200"/>
          </a:xfrm>
          <a:prstGeom prst="rect">
            <a:avLst/>
          </a:prstGeom>
          <a:noFill/>
          <a:ln/>
        </p:spPr>
        <p:txBody>
          <a:bodyPr wrap="square" lIns="0" tIns="0" rIns="0" bIns="0" rtlCol="0" anchor="t"/>
          <a:lstStyle/>
          <a:p>
            <a:pPr marL="0" indent="0" algn="l">
              <a:lnSpc>
                <a:spcPts val="1800"/>
              </a:lnSpc>
              <a:buNone/>
            </a:pPr>
            <a:r>
              <a:rPr lang="en-US" sz="1200" kern="0" spc="-75" dirty="0">
                <a:solidFill>
                  <a:srgbClr val="000000"/>
                </a:solidFill>
                <a:latin typeface="Adelle Sans EXT Regular" pitchFamily="34" charset="0"/>
                <a:ea typeface="Adelle Sans EXT Regular" pitchFamily="34" charset="-122"/>
                <a:cs typeface="Adelle Sans EXT Regular" pitchFamily="34" charset="-120"/>
              </a:rPr>
              <a:t>Message Joe to let them know you will miss seeing them this week!</a:t>
            </a:r>
            <a:endParaRPr lang="en-US" sz="1200" dirty="0"/>
          </a:p>
        </p:txBody>
      </p:sp>
      <p:sp>
        <p:nvSpPr>
          <p:cNvPr id="18" name="Text 14"/>
          <p:cNvSpPr/>
          <p:nvPr/>
        </p:nvSpPr>
        <p:spPr>
          <a:xfrm>
            <a:off x="13096875" y="8956458"/>
            <a:ext cx="542925" cy="180975"/>
          </a:xfrm>
          <a:prstGeom prst="rect">
            <a:avLst/>
          </a:prstGeom>
          <a:noFill/>
          <a:ln/>
        </p:spPr>
        <p:txBody>
          <a:bodyPr wrap="square" lIns="0" tIns="0" rIns="0" bIns="0" rtlCol="0" anchor="t"/>
          <a:lstStyle/>
          <a:p>
            <a:pPr marL="0" indent="0" algn="ctr">
              <a:lnSpc>
                <a:spcPts val="1800"/>
              </a:lnSpc>
              <a:buNone/>
            </a:pPr>
            <a:r>
              <a:rPr lang="en-US" sz="1200" kern="0" spc="-75" dirty="0">
                <a:solidFill>
                  <a:srgbClr val="000000"/>
                </a:solidFill>
                <a:latin typeface="Adelle Sans EXT Regular" pitchFamily="34" charset="0"/>
                <a:ea typeface="Adelle Sans EXT Regular" pitchFamily="34" charset="-122"/>
                <a:cs typeface="Adelle Sans EXT Regular" pitchFamily="34" charset="-120"/>
              </a:rPr>
              <a:t>Bob</a:t>
            </a:r>
            <a:endParaRPr lang="en-US" sz="1200" dirty="0"/>
          </a:p>
        </p:txBody>
      </p:sp>
      <p:sp>
        <p:nvSpPr>
          <p:cNvPr id="19" name="Text 15"/>
          <p:cNvSpPr/>
          <p:nvPr/>
        </p:nvSpPr>
        <p:spPr>
          <a:xfrm>
            <a:off x="13192125" y="8963025"/>
            <a:ext cx="352425" cy="200025"/>
          </a:xfrm>
          <a:prstGeom prst="rect">
            <a:avLst/>
          </a:prstGeom>
          <a:noFill/>
          <a:ln/>
        </p:spPr>
        <p:txBody>
          <a:bodyPr wrap="square" lIns="0" tIns="0" rIns="0" bIns="0" rtlCol="0" anchor="t"/>
          <a:lstStyle/>
          <a:p>
            <a:pPr marL="0" indent="0" algn="l">
              <a:lnSpc>
                <a:spcPts val="1575"/>
              </a:lnSpc>
              <a:buNone/>
            </a:pPr>
            <a:r>
              <a:rPr lang="en-US" sz="1050" kern="0" spc="-75" dirty="0">
                <a:solidFill>
                  <a:srgbClr val="000000"/>
                </a:solidFill>
                <a:latin typeface="Adelle Sans EXT Semibold" pitchFamily="34" charset="0"/>
                <a:ea typeface="Adelle Sans EXT Semibold" pitchFamily="34" charset="-122"/>
                <a:cs typeface="Adelle Sans EXT Semibold" pitchFamily="34" charset="-120"/>
              </a:rPr>
              <a:t>Learn</a:t>
            </a:r>
            <a:endParaRPr lang="en-US" sz="1050" dirty="0"/>
          </a:p>
        </p:txBody>
      </p:sp>
      <p:sp>
        <p:nvSpPr>
          <p:cNvPr id="20" name="Text 16"/>
          <p:cNvSpPr/>
          <p:nvPr/>
        </p:nvSpPr>
        <p:spPr>
          <a:xfrm>
            <a:off x="14335125" y="8963025"/>
            <a:ext cx="666750" cy="200025"/>
          </a:xfrm>
          <a:prstGeom prst="rect">
            <a:avLst/>
          </a:prstGeom>
          <a:noFill/>
          <a:ln/>
        </p:spPr>
        <p:txBody>
          <a:bodyPr wrap="square" lIns="0" tIns="0" rIns="0" bIns="0" rtlCol="0" anchor="t"/>
          <a:lstStyle/>
          <a:p>
            <a:pPr marL="0" indent="0" algn="l">
              <a:lnSpc>
                <a:spcPts val="1575"/>
              </a:lnSpc>
              <a:buNone/>
            </a:pPr>
            <a:r>
              <a:rPr lang="en-US" sz="1050" kern="0" spc="-75" dirty="0">
                <a:solidFill>
                  <a:srgbClr val="000000"/>
                </a:solidFill>
                <a:latin typeface="Adelle Sans EXT Semibold" pitchFamily="34" charset="0"/>
                <a:ea typeface="Adelle Sans EXT Semibold" pitchFamily="34" charset="-122"/>
                <a:cs typeface="Adelle Sans EXT Semibold" pitchFamily="34" charset="-120"/>
              </a:rPr>
              <a:t>My Garden</a:t>
            </a:r>
            <a:endParaRPr lang="en-US" sz="1050" dirty="0"/>
          </a:p>
        </p:txBody>
      </p:sp>
      <p:sp>
        <p:nvSpPr>
          <p:cNvPr id="21" name="Text 17"/>
          <p:cNvSpPr/>
          <p:nvPr/>
        </p:nvSpPr>
        <p:spPr>
          <a:xfrm>
            <a:off x="15811500" y="8963025"/>
            <a:ext cx="304800" cy="200025"/>
          </a:xfrm>
          <a:prstGeom prst="rect">
            <a:avLst/>
          </a:prstGeom>
          <a:noFill/>
          <a:ln/>
        </p:spPr>
        <p:txBody>
          <a:bodyPr wrap="square" lIns="0" tIns="0" rIns="0" bIns="0" rtlCol="0" anchor="t"/>
          <a:lstStyle/>
          <a:p>
            <a:pPr marL="0" indent="0" algn="l">
              <a:lnSpc>
                <a:spcPts val="1575"/>
              </a:lnSpc>
              <a:buNone/>
            </a:pPr>
            <a:r>
              <a:rPr lang="en-US" sz="1050" kern="0" spc="-75" dirty="0">
                <a:solidFill>
                  <a:srgbClr val="000000"/>
                </a:solidFill>
                <a:latin typeface="Adelle Sans EXT Semibold" pitchFamily="34" charset="0"/>
                <a:ea typeface="Adelle Sans EXT Semibold" pitchFamily="34" charset="-122"/>
                <a:cs typeface="Adelle Sans EXT Semibold" pitchFamily="34" charset="-120"/>
              </a:rPr>
              <a:t>Chat</a:t>
            </a:r>
            <a:endParaRPr lang="en-US" sz="1050" dirty="0"/>
          </a:p>
        </p:txBody>
      </p:sp>
      <p:sp>
        <p:nvSpPr>
          <p:cNvPr id="22" name="Text 18"/>
          <p:cNvSpPr/>
          <p:nvPr/>
        </p:nvSpPr>
        <p:spPr>
          <a:xfrm>
            <a:off x="13039725" y="1285875"/>
            <a:ext cx="533400" cy="190500"/>
          </a:xfrm>
          <a:prstGeom prst="rect">
            <a:avLst/>
          </a:prstGeom>
          <a:noFill/>
          <a:ln/>
        </p:spPr>
        <p:txBody>
          <a:bodyPr wrap="square" lIns="0" tIns="0" rIns="0" bIns="0" rtlCol="0" anchor="t"/>
          <a:lstStyle/>
          <a:p>
            <a:pPr marL="0" indent="0" algn="ctr">
              <a:lnSpc>
                <a:spcPts val="1650"/>
              </a:lnSpc>
              <a:buNone/>
            </a:pPr>
            <a:r>
              <a:rPr lang="en-US" sz="1275" b="1" kern="0" spc="-31" dirty="0">
                <a:solidFill>
                  <a:srgbClr val="000000"/>
                </a:solidFill>
                <a:latin typeface="Maison Neue Bold" pitchFamily="34" charset="0"/>
                <a:ea typeface="Maison Neue Bold" pitchFamily="34" charset="-122"/>
                <a:cs typeface="Maison Neue Bold" pitchFamily="34" charset="-120"/>
              </a:rPr>
              <a:t>9:41</a:t>
            </a:r>
            <a:endParaRPr lang="en-US" sz="1275" dirty="0"/>
          </a:p>
        </p:txBody>
      </p:sp>
      <p:sp>
        <p:nvSpPr>
          <p:cNvPr id="23" name="Text 19"/>
          <p:cNvSpPr/>
          <p:nvPr/>
        </p:nvSpPr>
        <p:spPr>
          <a:xfrm>
            <a:off x="13011150" y="1771650"/>
            <a:ext cx="2371725" cy="400050"/>
          </a:xfrm>
          <a:prstGeom prst="rect">
            <a:avLst/>
          </a:prstGeom>
          <a:noFill/>
          <a:ln/>
        </p:spPr>
        <p:txBody>
          <a:bodyPr wrap="square" lIns="0" tIns="0" rIns="0" bIns="0" rtlCol="0" anchor="t"/>
          <a:lstStyle/>
          <a:p>
            <a:pPr marL="0" indent="0" algn="l">
              <a:lnSpc>
                <a:spcPts val="3150"/>
              </a:lnSpc>
              <a:buNone/>
            </a:pPr>
            <a:r>
              <a:rPr lang="en-US" sz="2100" b="1" kern="0" spc="-75" dirty="0">
                <a:solidFill>
                  <a:srgbClr val="000000"/>
                </a:solidFill>
                <a:latin typeface="Adelle Sans EXT Bold" pitchFamily="34" charset="0"/>
                <a:ea typeface="Adelle Sans EXT Bold" pitchFamily="34" charset="-122"/>
                <a:cs typeface="Adelle Sans EXT Bold" pitchFamily="34" charset="-120"/>
              </a:rPr>
              <a:t>Menlo Park Planters</a:t>
            </a:r>
            <a:endParaRPr lang="en-US" sz="2100" dirty="0"/>
          </a:p>
        </p:txBody>
      </p:sp>
      <p:sp>
        <p:nvSpPr>
          <p:cNvPr id="24" name="Text 20"/>
          <p:cNvSpPr/>
          <p:nvPr/>
        </p:nvSpPr>
        <p:spPr>
          <a:xfrm>
            <a:off x="13011150" y="2314575"/>
            <a:ext cx="704850" cy="257175"/>
          </a:xfrm>
          <a:prstGeom prst="rect">
            <a:avLst/>
          </a:prstGeom>
          <a:noFill/>
          <a:ln/>
        </p:spPr>
        <p:txBody>
          <a:bodyPr wrap="square" lIns="0" tIns="0" rIns="0" bIns="0" rtlCol="0" anchor="t"/>
          <a:lstStyle/>
          <a:p>
            <a:pPr marL="0" indent="0" algn="l">
              <a:lnSpc>
                <a:spcPts val="2025"/>
              </a:lnSpc>
              <a:buNone/>
            </a:pPr>
            <a:r>
              <a:rPr lang="en-US" sz="1350" kern="0" spc="-75" dirty="0">
                <a:solidFill>
                  <a:srgbClr val="000000"/>
                </a:solidFill>
                <a:latin typeface="Adelle Sans EXT Regular" pitchFamily="34" charset="0"/>
                <a:ea typeface="Adelle Sans EXT Regular" pitchFamily="34" charset="-122"/>
                <a:cs typeface="Adelle Sans EXT Regular" pitchFamily="34" charset="-120"/>
              </a:rPr>
              <a:t>Meets  at</a:t>
            </a:r>
            <a:endParaRPr lang="en-US" sz="1350" dirty="0"/>
          </a:p>
        </p:txBody>
      </p:sp>
      <p:sp>
        <p:nvSpPr>
          <p:cNvPr id="25" name="Text 21"/>
          <p:cNvSpPr/>
          <p:nvPr/>
        </p:nvSpPr>
        <p:spPr>
          <a:xfrm>
            <a:off x="13982700" y="2314575"/>
            <a:ext cx="1514475" cy="257175"/>
          </a:xfrm>
          <a:prstGeom prst="rect">
            <a:avLst/>
          </a:prstGeom>
          <a:noFill/>
          <a:ln/>
        </p:spPr>
        <p:txBody>
          <a:bodyPr wrap="square" lIns="0" tIns="0" rIns="0" bIns="0" rtlCol="0" anchor="ctr"/>
          <a:lstStyle/>
          <a:p>
            <a:pPr marL="0" indent="0" algn="l">
              <a:lnSpc>
                <a:spcPts val="2025"/>
              </a:lnSpc>
              <a:buNone/>
            </a:pPr>
            <a:r>
              <a:rPr lang="en-US" sz="1350" b="1" kern="0" spc="-75" dirty="0">
                <a:solidFill>
                  <a:srgbClr val="000000"/>
                </a:solidFill>
                <a:latin typeface="Adelle Sans EXT Bold" pitchFamily="34" charset="0"/>
                <a:ea typeface="Adelle Sans EXT Bold" pitchFamily="34" charset="-122"/>
                <a:cs typeface="Adelle Sans EXT Bold" pitchFamily="34" charset="-120"/>
              </a:rPr>
              <a:t>Little House Garden</a:t>
            </a:r>
            <a:endParaRPr lang="en-US" sz="1350" dirty="0"/>
          </a:p>
        </p:txBody>
      </p:sp>
      <p:sp>
        <p:nvSpPr>
          <p:cNvPr id="26" name="Text 22"/>
          <p:cNvSpPr/>
          <p:nvPr/>
        </p:nvSpPr>
        <p:spPr>
          <a:xfrm>
            <a:off x="15554325" y="2314575"/>
            <a:ext cx="371475" cy="257175"/>
          </a:xfrm>
          <a:prstGeom prst="rect">
            <a:avLst/>
          </a:prstGeom>
          <a:noFill/>
          <a:ln/>
        </p:spPr>
        <p:txBody>
          <a:bodyPr wrap="square" lIns="0" tIns="0" rIns="0" bIns="0" rtlCol="0" anchor="t"/>
          <a:lstStyle/>
          <a:p>
            <a:pPr marL="0" indent="0" algn="l">
              <a:lnSpc>
                <a:spcPts val="2025"/>
              </a:lnSpc>
              <a:buNone/>
            </a:pPr>
            <a:r>
              <a:rPr lang="en-US" sz="1350" kern="0" spc="-75" dirty="0">
                <a:solidFill>
                  <a:srgbClr val="000000"/>
                </a:solidFill>
                <a:latin typeface="Adelle Sans EXT Regular" pitchFamily="34" charset="0"/>
                <a:ea typeface="Adelle Sans EXT Regular" pitchFamily="34" charset="-122"/>
                <a:cs typeface="Adelle Sans EXT Regular" pitchFamily="34" charset="-120"/>
              </a:rPr>
              <a:t>from</a:t>
            </a:r>
            <a:endParaRPr lang="en-US" sz="1350" dirty="0"/>
          </a:p>
        </p:txBody>
      </p:sp>
      <p:sp>
        <p:nvSpPr>
          <p:cNvPr id="27" name="Text 23"/>
          <p:cNvSpPr/>
          <p:nvPr/>
        </p:nvSpPr>
        <p:spPr>
          <a:xfrm>
            <a:off x="13011150" y="2609850"/>
            <a:ext cx="1114425" cy="257175"/>
          </a:xfrm>
          <a:prstGeom prst="rect">
            <a:avLst/>
          </a:prstGeom>
          <a:noFill/>
          <a:ln/>
        </p:spPr>
        <p:txBody>
          <a:bodyPr wrap="square" lIns="0" tIns="0" rIns="0" bIns="0" rtlCol="0" anchor="t"/>
          <a:lstStyle/>
          <a:p>
            <a:pPr marL="0" indent="0" algn="l">
              <a:lnSpc>
                <a:spcPts val="2025"/>
              </a:lnSpc>
              <a:buNone/>
            </a:pPr>
            <a:r>
              <a:rPr lang="en-US" sz="1350" b="1" kern="0" spc="-75" dirty="0">
                <a:solidFill>
                  <a:srgbClr val="000000"/>
                </a:solidFill>
                <a:latin typeface="Adelle Sans EXT Bold" pitchFamily="34" charset="0"/>
                <a:ea typeface="Adelle Sans EXT Bold" pitchFamily="34" charset="-122"/>
                <a:cs typeface="Adelle Sans EXT Bold" pitchFamily="34" charset="-120"/>
              </a:rPr>
              <a:t>12:00 - 2:00 pm</a:t>
            </a:r>
            <a:endParaRPr lang="en-US" sz="1350" dirty="0"/>
          </a:p>
        </p:txBody>
      </p:sp>
      <p:sp>
        <p:nvSpPr>
          <p:cNvPr id="28" name="Text 24"/>
          <p:cNvSpPr/>
          <p:nvPr/>
        </p:nvSpPr>
        <p:spPr>
          <a:xfrm>
            <a:off x="14144625" y="2609850"/>
            <a:ext cx="219075" cy="257175"/>
          </a:xfrm>
          <a:prstGeom prst="rect">
            <a:avLst/>
          </a:prstGeom>
          <a:noFill/>
          <a:ln/>
        </p:spPr>
        <p:txBody>
          <a:bodyPr wrap="square" lIns="0" tIns="0" rIns="0" bIns="0" rtlCol="0" anchor="t"/>
          <a:lstStyle/>
          <a:p>
            <a:pPr marL="0" indent="0" algn="l">
              <a:lnSpc>
                <a:spcPts val="2025"/>
              </a:lnSpc>
              <a:buNone/>
            </a:pPr>
            <a:r>
              <a:rPr lang="en-US" sz="1350" kern="0" spc="-75" dirty="0">
                <a:solidFill>
                  <a:srgbClr val="000000"/>
                </a:solidFill>
                <a:latin typeface="Adelle Sans EXT Regular" pitchFamily="34" charset="0"/>
                <a:ea typeface="Adelle Sans EXT Regular" pitchFamily="34" charset="-122"/>
                <a:cs typeface="Adelle Sans EXT Regular" pitchFamily="34" charset="-120"/>
              </a:rPr>
              <a:t>on</a:t>
            </a:r>
            <a:endParaRPr lang="en-US" sz="1350" dirty="0"/>
          </a:p>
        </p:txBody>
      </p:sp>
      <p:sp>
        <p:nvSpPr>
          <p:cNvPr id="29" name="Text 25"/>
          <p:cNvSpPr/>
          <p:nvPr/>
        </p:nvSpPr>
        <p:spPr>
          <a:xfrm>
            <a:off x="14382750" y="2609850"/>
            <a:ext cx="1685925" cy="257175"/>
          </a:xfrm>
          <a:prstGeom prst="rect">
            <a:avLst/>
          </a:prstGeom>
          <a:noFill/>
          <a:ln/>
        </p:spPr>
        <p:txBody>
          <a:bodyPr wrap="square" lIns="0" tIns="0" rIns="0" bIns="0" rtlCol="0" anchor="t"/>
          <a:lstStyle/>
          <a:p>
            <a:pPr marL="0" indent="0" algn="l">
              <a:lnSpc>
                <a:spcPts val="2025"/>
              </a:lnSpc>
              <a:buNone/>
            </a:pPr>
            <a:r>
              <a:rPr lang="en-US" sz="1350" b="1" kern="0" spc="-75" dirty="0">
                <a:solidFill>
                  <a:srgbClr val="000000"/>
                </a:solidFill>
                <a:latin typeface="Adelle Sans EXT Bold" pitchFamily="34" charset="0"/>
                <a:ea typeface="Adelle Sans EXT Bold" pitchFamily="34" charset="-122"/>
                <a:cs typeface="Adelle Sans EXT Bold" pitchFamily="34" charset="-120"/>
              </a:rPr>
              <a:t>Tuesdays &amp; Thursdays</a:t>
            </a:r>
            <a:endParaRPr lang="en-US" sz="1350" dirty="0"/>
          </a:p>
        </p:txBody>
      </p:sp>
      <p:sp>
        <p:nvSpPr>
          <p:cNvPr id="30" name="Text 26"/>
          <p:cNvSpPr/>
          <p:nvPr/>
        </p:nvSpPr>
        <p:spPr>
          <a:xfrm>
            <a:off x="13020675" y="3133725"/>
            <a:ext cx="1038225" cy="200025"/>
          </a:xfrm>
          <a:prstGeom prst="rect">
            <a:avLst/>
          </a:prstGeom>
          <a:noFill/>
          <a:ln/>
        </p:spPr>
        <p:txBody>
          <a:bodyPr wrap="square" lIns="0" tIns="0" rIns="0" bIns="0" rtlCol="0" anchor="ctr"/>
          <a:lstStyle/>
          <a:p>
            <a:pPr marL="0" indent="0" algn="ctr">
              <a:lnSpc>
                <a:spcPts val="1200"/>
              </a:lnSpc>
              <a:buNone/>
            </a:pPr>
            <a:r>
              <a:rPr lang="en-US" sz="1050" b="1" dirty="0">
                <a:solidFill>
                  <a:srgbClr val="000000"/>
                </a:solidFill>
                <a:latin typeface="Adelle Sans EXT Bold" pitchFamily="34" charset="0"/>
                <a:ea typeface="Adelle Sans EXT Bold" pitchFamily="34" charset="-122"/>
                <a:cs typeface="Adelle Sans EXT Bold" pitchFamily="34" charset="-120"/>
              </a:rPr>
              <a:t>Your Attendance</a:t>
            </a:r>
            <a:endParaRPr lang="en-US" sz="1050" dirty="0"/>
          </a:p>
        </p:txBody>
      </p:sp>
      <p:sp>
        <p:nvSpPr>
          <p:cNvPr id="31" name="Text 27"/>
          <p:cNvSpPr/>
          <p:nvPr/>
        </p:nvSpPr>
        <p:spPr>
          <a:xfrm>
            <a:off x="13087350" y="3409950"/>
            <a:ext cx="228600" cy="152400"/>
          </a:xfrm>
          <a:prstGeom prst="rect">
            <a:avLst/>
          </a:prstGeom>
          <a:noFill/>
          <a:ln/>
        </p:spPr>
        <p:txBody>
          <a:bodyPr wrap="square" lIns="0" tIns="0" rIns="0" bIns="0" rtlCol="0" anchor="ctr"/>
          <a:lstStyle/>
          <a:p>
            <a:pPr marL="0" indent="0" algn="ctr">
              <a:lnSpc>
                <a:spcPts val="1200"/>
              </a:lnSpc>
              <a:buNone/>
            </a:pPr>
            <a:r>
              <a:rPr lang="en-US" sz="900" dirty="0">
                <a:solidFill>
                  <a:srgbClr val="000000"/>
                </a:solidFill>
                <a:latin typeface="Oxygen Mono Regular" pitchFamily="34" charset="0"/>
                <a:ea typeface="Oxygen Mono Regular" pitchFamily="34" charset="-122"/>
                <a:cs typeface="Oxygen Mono Regular" pitchFamily="34" charset="-120"/>
              </a:rPr>
              <a:t>Oct</a:t>
            </a:r>
            <a:endParaRPr lang="en-US" sz="900" dirty="0"/>
          </a:p>
        </p:txBody>
      </p:sp>
      <p:sp>
        <p:nvSpPr>
          <p:cNvPr id="32" name="Text 28"/>
          <p:cNvSpPr/>
          <p:nvPr/>
        </p:nvSpPr>
        <p:spPr>
          <a:xfrm>
            <a:off x="13125450" y="3648075"/>
            <a:ext cx="152400" cy="200025"/>
          </a:xfrm>
          <a:prstGeom prst="rect">
            <a:avLst/>
          </a:prstGeom>
          <a:noFill/>
          <a:ln/>
        </p:spPr>
        <p:txBody>
          <a:bodyPr wrap="square" lIns="0" tIns="0" rIns="0" bIns="0" rtlCol="0" anchor="ctr"/>
          <a:lstStyle/>
          <a:p>
            <a:pPr marL="0" indent="0" algn="ctr">
              <a:lnSpc>
                <a:spcPts val="1200"/>
              </a:lnSpc>
              <a:buNone/>
            </a:pPr>
            <a:r>
              <a:rPr lang="en-US" sz="1050" dirty="0">
                <a:solidFill>
                  <a:srgbClr val="000000"/>
                </a:solidFill>
                <a:latin typeface="Adelle Sans EXT Regular" pitchFamily="34" charset="0"/>
                <a:ea typeface="Adelle Sans EXT Regular" pitchFamily="34" charset="-122"/>
                <a:cs typeface="Adelle Sans EXT Regular" pitchFamily="34" charset="-120"/>
              </a:rPr>
              <a:t>21</a:t>
            </a:r>
            <a:endParaRPr lang="en-US" sz="1050" dirty="0"/>
          </a:p>
        </p:txBody>
      </p:sp>
      <p:sp>
        <p:nvSpPr>
          <p:cNvPr id="33" name="Text 29"/>
          <p:cNvSpPr/>
          <p:nvPr/>
        </p:nvSpPr>
        <p:spPr>
          <a:xfrm>
            <a:off x="13573125" y="3409950"/>
            <a:ext cx="228600" cy="152400"/>
          </a:xfrm>
          <a:prstGeom prst="rect">
            <a:avLst/>
          </a:prstGeom>
          <a:noFill/>
          <a:ln/>
        </p:spPr>
        <p:txBody>
          <a:bodyPr wrap="square" lIns="0" tIns="0" rIns="0" bIns="0" rtlCol="0" anchor="ctr"/>
          <a:lstStyle/>
          <a:p>
            <a:pPr marL="0" indent="0" algn="ctr">
              <a:lnSpc>
                <a:spcPts val="1200"/>
              </a:lnSpc>
              <a:buNone/>
            </a:pPr>
            <a:r>
              <a:rPr lang="en-US" sz="900" dirty="0">
                <a:solidFill>
                  <a:srgbClr val="000000"/>
                </a:solidFill>
                <a:latin typeface="Oxygen Mono Regular" pitchFamily="34" charset="0"/>
                <a:ea typeface="Oxygen Mono Regular" pitchFamily="34" charset="-122"/>
                <a:cs typeface="Oxygen Mono Regular" pitchFamily="34" charset="-120"/>
              </a:rPr>
              <a:t>Oct</a:t>
            </a:r>
            <a:endParaRPr lang="en-US" sz="900" dirty="0"/>
          </a:p>
        </p:txBody>
      </p:sp>
      <p:sp>
        <p:nvSpPr>
          <p:cNvPr id="34" name="Text 30"/>
          <p:cNvSpPr/>
          <p:nvPr/>
        </p:nvSpPr>
        <p:spPr>
          <a:xfrm>
            <a:off x="14058900" y="3409950"/>
            <a:ext cx="228600" cy="152400"/>
          </a:xfrm>
          <a:prstGeom prst="rect">
            <a:avLst/>
          </a:prstGeom>
          <a:noFill/>
          <a:ln/>
        </p:spPr>
        <p:txBody>
          <a:bodyPr wrap="square" lIns="0" tIns="0" rIns="0" bIns="0" rtlCol="0" anchor="ctr"/>
          <a:lstStyle/>
          <a:p>
            <a:pPr marL="0" indent="0" algn="ctr">
              <a:lnSpc>
                <a:spcPts val="1200"/>
              </a:lnSpc>
              <a:buNone/>
            </a:pPr>
            <a:r>
              <a:rPr lang="en-US" sz="900" dirty="0">
                <a:solidFill>
                  <a:srgbClr val="000000"/>
                </a:solidFill>
                <a:latin typeface="Oxygen Mono Regular" pitchFamily="34" charset="0"/>
                <a:ea typeface="Oxygen Mono Regular" pitchFamily="34" charset="-122"/>
                <a:cs typeface="Oxygen Mono Regular" pitchFamily="34" charset="-120"/>
              </a:rPr>
              <a:t>Nov</a:t>
            </a:r>
            <a:endParaRPr lang="en-US" sz="900" dirty="0"/>
          </a:p>
        </p:txBody>
      </p:sp>
      <p:sp>
        <p:nvSpPr>
          <p:cNvPr id="35" name="Text 31"/>
          <p:cNvSpPr/>
          <p:nvPr/>
        </p:nvSpPr>
        <p:spPr>
          <a:xfrm>
            <a:off x="14125575" y="3648075"/>
            <a:ext cx="95250" cy="200025"/>
          </a:xfrm>
          <a:prstGeom prst="rect">
            <a:avLst/>
          </a:prstGeom>
          <a:noFill/>
          <a:ln/>
        </p:spPr>
        <p:txBody>
          <a:bodyPr wrap="square" lIns="0" tIns="0" rIns="0" bIns="0" rtlCol="0" anchor="ctr"/>
          <a:lstStyle/>
          <a:p>
            <a:pPr marL="0" indent="0" algn="ctr">
              <a:lnSpc>
                <a:spcPts val="1200"/>
              </a:lnSpc>
              <a:buNone/>
            </a:pPr>
            <a:r>
              <a:rPr lang="en-US" sz="1050" dirty="0">
                <a:solidFill>
                  <a:srgbClr val="000000"/>
                </a:solidFill>
                <a:latin typeface="Adelle Sans EXT Regular" pitchFamily="34" charset="0"/>
                <a:ea typeface="Adelle Sans EXT Regular" pitchFamily="34" charset="-122"/>
                <a:cs typeface="Adelle Sans EXT Regular" pitchFamily="34" charset="-120"/>
              </a:rPr>
              <a:t>3</a:t>
            </a:r>
            <a:endParaRPr lang="en-US" sz="1050" dirty="0"/>
          </a:p>
        </p:txBody>
      </p:sp>
      <p:sp>
        <p:nvSpPr>
          <p:cNvPr id="36" name="Text 32"/>
          <p:cNvSpPr/>
          <p:nvPr/>
        </p:nvSpPr>
        <p:spPr>
          <a:xfrm>
            <a:off x="14544675" y="3409950"/>
            <a:ext cx="228600" cy="152400"/>
          </a:xfrm>
          <a:prstGeom prst="rect">
            <a:avLst/>
          </a:prstGeom>
          <a:noFill/>
          <a:ln/>
        </p:spPr>
        <p:txBody>
          <a:bodyPr wrap="square" lIns="0" tIns="0" rIns="0" bIns="0" rtlCol="0" anchor="ctr"/>
          <a:lstStyle/>
          <a:p>
            <a:pPr marL="0" indent="0" algn="ctr">
              <a:lnSpc>
                <a:spcPts val="1200"/>
              </a:lnSpc>
              <a:buNone/>
            </a:pPr>
            <a:r>
              <a:rPr lang="en-US" sz="900" dirty="0">
                <a:solidFill>
                  <a:srgbClr val="000000"/>
                </a:solidFill>
                <a:latin typeface="Oxygen Mono Regular" pitchFamily="34" charset="0"/>
                <a:ea typeface="Oxygen Mono Regular" pitchFamily="34" charset="-122"/>
                <a:cs typeface="Oxygen Mono Regular" pitchFamily="34" charset="-120"/>
              </a:rPr>
              <a:t>Nov</a:t>
            </a:r>
            <a:endParaRPr lang="en-US" sz="900" dirty="0"/>
          </a:p>
        </p:txBody>
      </p:sp>
      <p:sp>
        <p:nvSpPr>
          <p:cNvPr id="37" name="Text 33"/>
          <p:cNvSpPr/>
          <p:nvPr/>
        </p:nvSpPr>
        <p:spPr>
          <a:xfrm>
            <a:off x="15030450" y="3409950"/>
            <a:ext cx="228600" cy="152400"/>
          </a:xfrm>
          <a:prstGeom prst="rect">
            <a:avLst/>
          </a:prstGeom>
          <a:noFill/>
          <a:ln/>
        </p:spPr>
        <p:txBody>
          <a:bodyPr wrap="square" lIns="0" tIns="0" rIns="0" bIns="0" rtlCol="0" anchor="ctr"/>
          <a:lstStyle/>
          <a:p>
            <a:pPr marL="0" indent="0" algn="ctr">
              <a:lnSpc>
                <a:spcPts val="1200"/>
              </a:lnSpc>
              <a:buNone/>
            </a:pPr>
            <a:r>
              <a:rPr lang="en-US" sz="900" dirty="0">
                <a:solidFill>
                  <a:srgbClr val="000000"/>
                </a:solidFill>
                <a:latin typeface="Oxygen Mono Regular" pitchFamily="34" charset="0"/>
                <a:ea typeface="Oxygen Mono Regular" pitchFamily="34" charset="-122"/>
                <a:cs typeface="Oxygen Mono Regular" pitchFamily="34" charset="-120"/>
              </a:rPr>
              <a:t>Nov</a:t>
            </a:r>
            <a:endParaRPr lang="en-US" sz="900" dirty="0"/>
          </a:p>
        </p:txBody>
      </p:sp>
      <p:sp>
        <p:nvSpPr>
          <p:cNvPr id="38" name="Text 34"/>
          <p:cNvSpPr/>
          <p:nvPr/>
        </p:nvSpPr>
        <p:spPr>
          <a:xfrm>
            <a:off x="15516225" y="3409950"/>
            <a:ext cx="228600" cy="152400"/>
          </a:xfrm>
          <a:prstGeom prst="rect">
            <a:avLst/>
          </a:prstGeom>
          <a:noFill/>
          <a:ln/>
        </p:spPr>
        <p:txBody>
          <a:bodyPr wrap="square" lIns="0" tIns="0" rIns="0" bIns="0" rtlCol="0" anchor="ctr"/>
          <a:lstStyle/>
          <a:p>
            <a:pPr marL="0" indent="0" algn="ctr">
              <a:lnSpc>
                <a:spcPts val="1200"/>
              </a:lnSpc>
              <a:buNone/>
            </a:pPr>
            <a:r>
              <a:rPr lang="en-US" sz="900" dirty="0">
                <a:solidFill>
                  <a:srgbClr val="000000"/>
                </a:solidFill>
                <a:latin typeface="Oxygen Mono Regular" pitchFamily="34" charset="0"/>
                <a:ea typeface="Oxygen Mono Regular" pitchFamily="34" charset="-122"/>
                <a:cs typeface="Oxygen Mono Regular" pitchFamily="34" charset="-120"/>
              </a:rPr>
              <a:t>Nov</a:t>
            </a:r>
            <a:endParaRPr lang="en-US" sz="900" dirty="0"/>
          </a:p>
        </p:txBody>
      </p:sp>
      <p:sp>
        <p:nvSpPr>
          <p:cNvPr id="39" name="Text 35"/>
          <p:cNvSpPr/>
          <p:nvPr/>
        </p:nvSpPr>
        <p:spPr>
          <a:xfrm>
            <a:off x="16002000" y="3409950"/>
            <a:ext cx="228600" cy="152400"/>
          </a:xfrm>
          <a:prstGeom prst="rect">
            <a:avLst/>
          </a:prstGeom>
          <a:noFill/>
          <a:ln/>
        </p:spPr>
        <p:txBody>
          <a:bodyPr wrap="square" lIns="0" tIns="0" rIns="0" bIns="0" rtlCol="0" anchor="ctr"/>
          <a:lstStyle/>
          <a:p>
            <a:pPr marL="0" indent="0" algn="ctr">
              <a:lnSpc>
                <a:spcPts val="1200"/>
              </a:lnSpc>
              <a:buNone/>
            </a:pPr>
            <a:r>
              <a:rPr lang="en-US" sz="900" dirty="0">
                <a:solidFill>
                  <a:srgbClr val="000000"/>
                </a:solidFill>
                <a:latin typeface="Oxygen Mono Regular" pitchFamily="34" charset="0"/>
                <a:ea typeface="Oxygen Mono Regular" pitchFamily="34" charset="-122"/>
                <a:cs typeface="Oxygen Mono Regular" pitchFamily="34" charset="-120"/>
              </a:rPr>
              <a:t>Nov</a:t>
            </a:r>
            <a:endParaRPr lang="en-US" sz="900" dirty="0"/>
          </a:p>
        </p:txBody>
      </p:sp>
      <p:sp>
        <p:nvSpPr>
          <p:cNvPr id="40" name="Text 36"/>
          <p:cNvSpPr/>
          <p:nvPr/>
        </p:nvSpPr>
        <p:spPr>
          <a:xfrm>
            <a:off x="16040100" y="3648075"/>
            <a:ext cx="152400" cy="200025"/>
          </a:xfrm>
          <a:prstGeom prst="rect">
            <a:avLst/>
          </a:prstGeom>
          <a:noFill/>
          <a:ln/>
        </p:spPr>
        <p:txBody>
          <a:bodyPr wrap="square" lIns="0" tIns="0" rIns="0" bIns="0" rtlCol="0" anchor="ctr"/>
          <a:lstStyle/>
          <a:p>
            <a:pPr marL="0" indent="0" algn="ctr">
              <a:lnSpc>
                <a:spcPts val="1200"/>
              </a:lnSpc>
              <a:buNone/>
            </a:pPr>
            <a:r>
              <a:rPr lang="en-US" sz="1050" dirty="0">
                <a:solidFill>
                  <a:srgbClr val="000000"/>
                </a:solidFill>
                <a:latin typeface="Adelle Sans EXT Regular" pitchFamily="34" charset="0"/>
                <a:ea typeface="Adelle Sans EXT Regular" pitchFamily="34" charset="-122"/>
                <a:cs typeface="Adelle Sans EXT Regular" pitchFamily="34" charset="-120"/>
              </a:rPr>
              <a:t>16</a:t>
            </a:r>
            <a:endParaRPr lang="en-US" sz="10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solidFill>
          <a:srgbClr val="DCDCDC"/>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9496425" y="1085850"/>
            <a:ext cx="3743325" cy="8115300"/>
          </a:xfrm>
          <a:prstGeom prst="rect">
            <a:avLst/>
          </a:prstGeom>
        </p:spPr>
      </p:pic>
      <p:pic>
        <p:nvPicPr>
          <p:cNvPr id="3" name="Image 1" descr="preencoded.png"/>
          <p:cNvPicPr>
            <a:picLocks noChangeAspect="1"/>
          </p:cNvPicPr>
          <p:nvPr/>
        </p:nvPicPr>
        <p:blipFill>
          <a:blip r:embed="rId4"/>
          <a:srcRect/>
          <a:stretch/>
        </p:blipFill>
        <p:spPr>
          <a:xfrm>
            <a:off x="13611225" y="1085850"/>
            <a:ext cx="3743325" cy="8115300"/>
          </a:xfrm>
          <a:prstGeom prst="rect">
            <a:avLst/>
          </a:prstGeom>
        </p:spPr>
      </p:pic>
      <p:sp>
        <p:nvSpPr>
          <p:cNvPr id="4" name="Text 0"/>
          <p:cNvSpPr/>
          <p:nvPr/>
        </p:nvSpPr>
        <p:spPr>
          <a:xfrm>
            <a:off x="1228725" y="1085850"/>
            <a:ext cx="1514475" cy="409575"/>
          </a:xfrm>
          <a:prstGeom prst="rect">
            <a:avLst/>
          </a:prstGeom>
          <a:noFill/>
          <a:ln/>
        </p:spPr>
        <p:txBody>
          <a:bodyPr wrap="square" lIns="0" tIns="0" rIns="0" bIns="0" rtlCol="0" anchor="t"/>
          <a:lstStyle/>
          <a:p>
            <a:pPr marL="0" indent="0" algn="l">
              <a:lnSpc>
                <a:spcPts val="3150"/>
              </a:lnSpc>
              <a:buNone/>
            </a:pPr>
            <a:r>
              <a:rPr lang="en-US" sz="2700" dirty="0">
                <a:solidFill>
                  <a:srgbClr val="000000"/>
                </a:solidFill>
                <a:latin typeface="ITC Souvenir Medium" pitchFamily="34" charset="0"/>
                <a:ea typeface="ITC Souvenir Medium" pitchFamily="34" charset="-122"/>
                <a:cs typeface="ITC Souvenir Medium" pitchFamily="34" charset="-120"/>
              </a:rPr>
              <a:t>Revisions</a:t>
            </a:r>
            <a:endParaRPr lang="en-US" sz="2700" dirty="0"/>
          </a:p>
        </p:txBody>
      </p:sp>
      <p:sp>
        <p:nvSpPr>
          <p:cNvPr id="5" name="Text 1"/>
          <p:cNvSpPr/>
          <p:nvPr/>
        </p:nvSpPr>
        <p:spPr>
          <a:xfrm>
            <a:off x="1228725" y="4181475"/>
            <a:ext cx="1543050" cy="371475"/>
          </a:xfrm>
          <a:prstGeom prst="rect">
            <a:avLst/>
          </a:prstGeom>
          <a:noFill/>
          <a:ln/>
        </p:spPr>
        <p:txBody>
          <a:bodyPr wrap="square" lIns="0" tIns="0" rIns="0" bIns="0" rtlCol="0" anchor="t"/>
          <a:lstStyle/>
          <a:p>
            <a:pPr marL="0" indent="0" algn="l">
              <a:lnSpc>
                <a:spcPts val="2925"/>
              </a:lnSpc>
              <a:buNone/>
            </a:pPr>
            <a:r>
              <a:rPr lang="en-US" sz="2400" dirty="0">
                <a:solidFill>
                  <a:srgbClr val="000000"/>
                </a:solidFill>
                <a:latin typeface="Inter Extra Bold" pitchFamily="34" charset="0"/>
                <a:ea typeface="Inter Extra Bold" pitchFamily="34" charset="-122"/>
                <a:cs typeface="Inter Extra Bold" pitchFamily="34" charset="-120"/>
              </a:rPr>
              <a:t>ADDITION</a:t>
            </a:r>
            <a:endParaRPr lang="en-US" sz="2400" dirty="0"/>
          </a:p>
        </p:txBody>
      </p:sp>
      <p:sp>
        <p:nvSpPr>
          <p:cNvPr id="6" name="Text 2"/>
          <p:cNvSpPr/>
          <p:nvPr/>
        </p:nvSpPr>
        <p:spPr>
          <a:xfrm>
            <a:off x="1228725" y="4667250"/>
            <a:ext cx="2705100" cy="571500"/>
          </a:xfrm>
          <a:prstGeom prst="rect">
            <a:avLst/>
          </a:prstGeom>
          <a:noFill/>
          <a:ln/>
        </p:spPr>
        <p:txBody>
          <a:bodyPr wrap="square" lIns="0" tIns="0" rIns="0" bIns="0" rtlCol="0" anchor="t"/>
          <a:lstStyle/>
          <a:p>
            <a:pPr marL="0" indent="0" algn="l">
              <a:lnSpc>
                <a:spcPts val="4200"/>
              </a:lnSpc>
              <a:buNone/>
            </a:pPr>
            <a:r>
              <a:rPr lang="en-US" sz="3600" b="1" dirty="0">
                <a:solidFill>
                  <a:srgbClr val="000000"/>
                </a:solidFill>
                <a:latin typeface="ITC Souvenir Bold" pitchFamily="34" charset="0"/>
                <a:ea typeface="ITC Souvenir Bold" pitchFamily="34" charset="-122"/>
                <a:cs typeface="ITC Souvenir Bold" pitchFamily="34" charset="-120"/>
              </a:rPr>
              <a:t>Learn Page</a:t>
            </a:r>
            <a:endParaRPr lang="en-US" sz="3600" dirty="0"/>
          </a:p>
        </p:txBody>
      </p:sp>
      <p:sp>
        <p:nvSpPr>
          <p:cNvPr id="7" name="Text 3"/>
          <p:cNvSpPr/>
          <p:nvPr/>
        </p:nvSpPr>
        <p:spPr>
          <a:xfrm>
            <a:off x="1228725" y="5753100"/>
            <a:ext cx="1790700" cy="371475"/>
          </a:xfrm>
          <a:prstGeom prst="rect">
            <a:avLst/>
          </a:prstGeom>
          <a:noFill/>
          <a:ln/>
        </p:spPr>
        <p:txBody>
          <a:bodyPr wrap="square" lIns="0" tIns="0" rIns="0" bIns="0" rtlCol="0" anchor="t"/>
          <a:lstStyle/>
          <a:p>
            <a:pPr marL="0" indent="0" algn="l">
              <a:lnSpc>
                <a:spcPts val="2925"/>
              </a:lnSpc>
              <a:buNone/>
            </a:pPr>
            <a:r>
              <a:rPr lang="en-US" sz="2400" dirty="0">
                <a:solidFill>
                  <a:srgbClr val="000000"/>
                </a:solidFill>
                <a:latin typeface="Inter Extra Bold" pitchFamily="34" charset="0"/>
                <a:ea typeface="Inter Extra Bold" pitchFamily="34" charset="-122"/>
                <a:cs typeface="Inter Extra Bold" pitchFamily="34" charset="-120"/>
              </a:rPr>
              <a:t>RATIONALE</a:t>
            </a:r>
            <a:endParaRPr lang="en-US" sz="2400" dirty="0"/>
          </a:p>
        </p:txBody>
      </p:sp>
      <p:sp>
        <p:nvSpPr>
          <p:cNvPr id="8" name="Text 4"/>
          <p:cNvSpPr/>
          <p:nvPr/>
        </p:nvSpPr>
        <p:spPr>
          <a:xfrm>
            <a:off x="1228725" y="6238875"/>
            <a:ext cx="7200900" cy="2895600"/>
          </a:xfrm>
          <a:prstGeom prst="rect">
            <a:avLst/>
          </a:prstGeom>
          <a:noFill/>
          <a:ln/>
        </p:spPr>
        <p:txBody>
          <a:bodyPr wrap="square" lIns="0" tIns="0" rIns="0" bIns="0" rtlCol="0" anchor="t"/>
          <a:lstStyle/>
          <a:p>
            <a:pPr marL="0" indent="0" algn="l">
              <a:lnSpc>
                <a:spcPts val="2775"/>
              </a:lnSpc>
              <a:buNone/>
            </a:pPr>
            <a:r>
              <a:rPr lang="en-US" sz="2400" dirty="0">
                <a:solidFill>
                  <a:srgbClr val="000000"/>
                </a:solidFill>
                <a:latin typeface="ITC Souvenir Medium" pitchFamily="34" charset="0"/>
                <a:ea typeface="ITC Souvenir Medium" pitchFamily="34" charset="-122"/>
                <a:cs typeface="ITC Souvenir Medium" pitchFamily="34" charset="-120"/>
              </a:rPr>
              <a:t>A personalized feed of tips and tricks for user’s garden will boost their interest and investment in their garden and thus community
Users can share these tips with their garden group chat
Users now have a reason to open the app other than to check on attendance and logistics</a:t>
            </a:r>
            <a:endParaRPr lang="en-US" sz="2400" dirty="0"/>
          </a:p>
        </p:txBody>
      </p:sp>
      <p:sp>
        <p:nvSpPr>
          <p:cNvPr id="9" name="Text 5"/>
          <p:cNvSpPr/>
          <p:nvPr/>
        </p:nvSpPr>
        <p:spPr>
          <a:xfrm>
            <a:off x="9705975" y="1676400"/>
            <a:ext cx="704850" cy="400050"/>
          </a:xfrm>
          <a:prstGeom prst="rect">
            <a:avLst/>
          </a:prstGeom>
          <a:noFill/>
          <a:ln/>
        </p:spPr>
        <p:txBody>
          <a:bodyPr wrap="square" lIns="0" tIns="0" rIns="0" bIns="0" rtlCol="0" anchor="t"/>
          <a:lstStyle/>
          <a:p>
            <a:pPr marL="0" indent="0" algn="l">
              <a:lnSpc>
                <a:spcPts val="3150"/>
              </a:lnSpc>
              <a:buNone/>
            </a:pPr>
            <a:r>
              <a:rPr lang="en-US" sz="2100" b="1" kern="0" spc="-75" dirty="0">
                <a:solidFill>
                  <a:srgbClr val="FFFFFF"/>
                </a:solidFill>
                <a:latin typeface="Adelle Sans EXT Bold" pitchFamily="34" charset="0"/>
                <a:ea typeface="Adelle Sans EXT Bold" pitchFamily="34" charset="-122"/>
                <a:cs typeface="Adelle Sans EXT Bold" pitchFamily="34" charset="-120"/>
              </a:rPr>
              <a:t>Learn</a:t>
            </a:r>
            <a:endParaRPr lang="en-US" sz="2100" dirty="0"/>
          </a:p>
        </p:txBody>
      </p:sp>
      <p:sp>
        <p:nvSpPr>
          <p:cNvPr id="10" name="Text 6"/>
          <p:cNvSpPr/>
          <p:nvPr/>
        </p:nvSpPr>
        <p:spPr>
          <a:xfrm>
            <a:off x="9820275" y="2286000"/>
            <a:ext cx="447675" cy="200025"/>
          </a:xfrm>
          <a:prstGeom prst="rect">
            <a:avLst/>
          </a:prstGeom>
          <a:noFill/>
          <a:ln/>
        </p:spPr>
        <p:txBody>
          <a:bodyPr wrap="square" lIns="0" tIns="0" rIns="0" bIns="0" rtlCol="0" anchor="t"/>
          <a:lstStyle/>
          <a:p>
            <a:pPr marL="0" indent="0" algn="l">
              <a:lnSpc>
                <a:spcPts val="1200"/>
              </a:lnSpc>
              <a:buNone/>
            </a:pPr>
            <a:r>
              <a:rPr lang="en-US" sz="1050" kern="0" spc="-75" dirty="0">
                <a:solidFill>
                  <a:srgbClr val="000000"/>
                </a:solidFill>
                <a:latin typeface="Adelle Sans EXT Semibold" pitchFamily="34" charset="0"/>
                <a:ea typeface="Adelle Sans EXT Semibold" pitchFamily="34" charset="-122"/>
                <a:cs typeface="Adelle Sans EXT Semibold" pitchFamily="34" charset="-120"/>
              </a:rPr>
              <a:t>For you</a:t>
            </a:r>
            <a:endParaRPr lang="en-US" sz="1050" dirty="0"/>
          </a:p>
        </p:txBody>
      </p:sp>
      <p:sp>
        <p:nvSpPr>
          <p:cNvPr id="11" name="Text 7"/>
          <p:cNvSpPr/>
          <p:nvPr/>
        </p:nvSpPr>
        <p:spPr>
          <a:xfrm>
            <a:off x="10553700" y="2286000"/>
            <a:ext cx="266700" cy="200025"/>
          </a:xfrm>
          <a:prstGeom prst="rect">
            <a:avLst/>
          </a:prstGeom>
          <a:noFill/>
          <a:ln/>
        </p:spPr>
        <p:txBody>
          <a:bodyPr wrap="square" lIns="0" tIns="0" rIns="0" bIns="0" rtlCol="0" anchor="t"/>
          <a:lstStyle/>
          <a:p>
            <a:pPr marL="0" indent="0" algn="l">
              <a:lnSpc>
                <a:spcPts val="1200"/>
              </a:lnSpc>
              <a:buNone/>
            </a:pPr>
            <a:r>
              <a:rPr lang="en-US" sz="1050" kern="0" spc="-75" dirty="0">
                <a:solidFill>
                  <a:srgbClr val="FFFFFF"/>
                </a:solidFill>
                <a:latin typeface="Adelle Sans EXT Semibold" pitchFamily="34" charset="0"/>
                <a:ea typeface="Adelle Sans EXT Semibold" pitchFamily="34" charset="-122"/>
                <a:cs typeface="Adelle Sans EXT Semibold" pitchFamily="34" charset="-120"/>
              </a:rPr>
              <a:t>Tips</a:t>
            </a:r>
            <a:endParaRPr lang="en-US" sz="1050" dirty="0"/>
          </a:p>
        </p:txBody>
      </p:sp>
      <p:sp>
        <p:nvSpPr>
          <p:cNvPr id="12" name="Text 8"/>
          <p:cNvSpPr/>
          <p:nvPr/>
        </p:nvSpPr>
        <p:spPr>
          <a:xfrm>
            <a:off x="11106150" y="2286000"/>
            <a:ext cx="352425" cy="200025"/>
          </a:xfrm>
          <a:prstGeom prst="rect">
            <a:avLst/>
          </a:prstGeom>
          <a:noFill/>
          <a:ln/>
        </p:spPr>
        <p:txBody>
          <a:bodyPr wrap="square" lIns="0" tIns="0" rIns="0" bIns="0" rtlCol="0" anchor="t"/>
          <a:lstStyle/>
          <a:p>
            <a:pPr marL="0" indent="0" algn="l">
              <a:lnSpc>
                <a:spcPts val="1200"/>
              </a:lnSpc>
              <a:buNone/>
            </a:pPr>
            <a:r>
              <a:rPr lang="en-US" sz="1050" kern="0" spc="-75" dirty="0">
                <a:solidFill>
                  <a:srgbClr val="FFFFFF"/>
                </a:solidFill>
                <a:latin typeface="Adelle Sans EXT Semibold" pitchFamily="34" charset="0"/>
                <a:ea typeface="Adelle Sans EXT Semibold" pitchFamily="34" charset="-122"/>
                <a:cs typeface="Adelle Sans EXT Semibold" pitchFamily="34" charset="-120"/>
              </a:rPr>
              <a:t>Learn</a:t>
            </a:r>
            <a:endParaRPr lang="en-US" sz="1050" dirty="0"/>
          </a:p>
        </p:txBody>
      </p:sp>
      <p:sp>
        <p:nvSpPr>
          <p:cNvPr id="13" name="Text 9"/>
          <p:cNvSpPr/>
          <p:nvPr/>
        </p:nvSpPr>
        <p:spPr>
          <a:xfrm>
            <a:off x="11744325" y="2286000"/>
            <a:ext cx="361950" cy="200025"/>
          </a:xfrm>
          <a:prstGeom prst="rect">
            <a:avLst/>
          </a:prstGeom>
          <a:noFill/>
          <a:ln/>
        </p:spPr>
        <p:txBody>
          <a:bodyPr wrap="square" lIns="0" tIns="0" rIns="0" bIns="0" rtlCol="0" anchor="t"/>
          <a:lstStyle/>
          <a:p>
            <a:pPr marL="0" indent="0" algn="l">
              <a:lnSpc>
                <a:spcPts val="1200"/>
              </a:lnSpc>
              <a:buNone/>
            </a:pPr>
            <a:r>
              <a:rPr lang="en-US" sz="1050" kern="0" spc="-75" dirty="0">
                <a:solidFill>
                  <a:srgbClr val="FFFFFF"/>
                </a:solidFill>
                <a:latin typeface="Adelle Sans EXT Semibold" pitchFamily="34" charset="0"/>
                <a:ea typeface="Adelle Sans EXT Semibold" pitchFamily="34" charset="-122"/>
                <a:cs typeface="Adelle Sans EXT Semibold" pitchFamily="34" charset="-120"/>
              </a:rPr>
              <a:t>Fruits</a:t>
            </a:r>
            <a:endParaRPr lang="en-US" sz="1050" dirty="0"/>
          </a:p>
        </p:txBody>
      </p:sp>
      <p:sp>
        <p:nvSpPr>
          <p:cNvPr id="14" name="Text 10"/>
          <p:cNvSpPr/>
          <p:nvPr/>
        </p:nvSpPr>
        <p:spPr>
          <a:xfrm>
            <a:off x="12392025" y="2286000"/>
            <a:ext cx="666750" cy="200025"/>
          </a:xfrm>
          <a:prstGeom prst="rect">
            <a:avLst/>
          </a:prstGeom>
          <a:noFill/>
          <a:ln/>
        </p:spPr>
        <p:txBody>
          <a:bodyPr wrap="square" lIns="0" tIns="0" rIns="0" bIns="0" rtlCol="0" anchor="t"/>
          <a:lstStyle/>
          <a:p>
            <a:pPr marL="0" indent="0" algn="l">
              <a:lnSpc>
                <a:spcPts val="1200"/>
              </a:lnSpc>
              <a:buNone/>
            </a:pPr>
            <a:r>
              <a:rPr lang="en-US" sz="1050" kern="0" spc="-75" dirty="0">
                <a:solidFill>
                  <a:srgbClr val="FFFFFF"/>
                </a:solidFill>
                <a:latin typeface="Adelle Sans EXT Semibold" pitchFamily="34" charset="0"/>
                <a:ea typeface="Adelle Sans EXT Semibold" pitchFamily="34" charset="-122"/>
                <a:cs typeface="Adelle Sans EXT Semibold" pitchFamily="34" charset="-120"/>
              </a:rPr>
              <a:t>Vegetables</a:t>
            </a:r>
            <a:endParaRPr lang="en-US" sz="1050" dirty="0"/>
          </a:p>
        </p:txBody>
      </p:sp>
      <p:sp>
        <p:nvSpPr>
          <p:cNvPr id="15" name="Text 11"/>
          <p:cNvSpPr/>
          <p:nvPr/>
        </p:nvSpPr>
        <p:spPr>
          <a:xfrm>
            <a:off x="11887200" y="2919413"/>
            <a:ext cx="409575" cy="209550"/>
          </a:xfrm>
          <a:prstGeom prst="rect">
            <a:avLst/>
          </a:prstGeom>
          <a:noFill/>
          <a:ln/>
        </p:spPr>
        <p:txBody>
          <a:bodyPr wrap="square" lIns="0" tIns="0" rIns="0" bIns="0" rtlCol="0" anchor="ctr"/>
          <a:lstStyle/>
          <a:p>
            <a:pPr marL="0" indent="0" algn="ctr">
              <a:lnSpc>
                <a:spcPts val="1580"/>
              </a:lnSpc>
              <a:buNone/>
            </a:pPr>
            <a:r>
              <a:rPr lang="en-US" sz="903" dirty="0">
                <a:solidFill>
                  <a:srgbClr val="000000"/>
                </a:solidFill>
                <a:latin typeface="Adelle Sans EXT Semibold" pitchFamily="34" charset="0"/>
                <a:ea typeface="Adelle Sans EXT Semibold" pitchFamily="34" charset="-122"/>
                <a:cs typeface="Adelle Sans EXT Semibold" pitchFamily="34" charset="-120"/>
              </a:rPr>
              <a:t>FRUITS</a:t>
            </a:r>
            <a:endParaRPr lang="en-US" sz="903" dirty="0"/>
          </a:p>
        </p:txBody>
      </p:sp>
      <p:sp>
        <p:nvSpPr>
          <p:cNvPr id="16" name="Text 12"/>
          <p:cNvSpPr/>
          <p:nvPr/>
        </p:nvSpPr>
        <p:spPr>
          <a:xfrm>
            <a:off x="9715500" y="6303597"/>
            <a:ext cx="2762184" cy="742950"/>
          </a:xfrm>
          <a:prstGeom prst="rect">
            <a:avLst/>
          </a:prstGeom>
          <a:noFill/>
          <a:ln/>
        </p:spPr>
        <p:txBody>
          <a:bodyPr wrap="square" lIns="0" tIns="0" rIns="0" bIns="0" rtlCol="0" anchor="t"/>
          <a:lstStyle/>
          <a:p>
            <a:pPr marL="0" indent="0" algn="l">
              <a:lnSpc>
                <a:spcPts val="1950"/>
              </a:lnSpc>
              <a:buNone/>
            </a:pPr>
            <a:r>
              <a:rPr lang="en-US" sz="1275" dirty="0">
                <a:solidFill>
                  <a:srgbClr val="353535"/>
                </a:solidFill>
                <a:latin typeface="Adelle Sans EXT Semibold" pitchFamily="34" charset="0"/>
                <a:ea typeface="Adelle Sans EXT Semibold" pitchFamily="34" charset="-122"/>
                <a:cs typeface="Adelle Sans EXT Semibold" pitchFamily="34" charset="-120"/>
              </a:rPr>
              <a:t>Lorem ipsum dolor sit amet, consectetur adipiscing elit, sed do eiusmod tempor incididunt ut inds...</a:t>
            </a:r>
            <a:endParaRPr lang="en-US" sz="1275" dirty="0"/>
          </a:p>
        </p:txBody>
      </p:sp>
      <p:sp>
        <p:nvSpPr>
          <p:cNvPr id="17" name="Text 13"/>
          <p:cNvSpPr/>
          <p:nvPr/>
        </p:nvSpPr>
        <p:spPr>
          <a:xfrm>
            <a:off x="9705975" y="7179897"/>
            <a:ext cx="1217958" cy="180975"/>
          </a:xfrm>
          <a:prstGeom prst="rect">
            <a:avLst/>
          </a:prstGeom>
          <a:noFill/>
          <a:ln/>
        </p:spPr>
        <p:txBody>
          <a:bodyPr wrap="square" lIns="0" tIns="0" rIns="0" bIns="0" rtlCol="0" anchor="t"/>
          <a:lstStyle/>
          <a:p>
            <a:pPr marL="0" indent="0" algn="l">
              <a:lnSpc>
                <a:spcPts val="1575"/>
              </a:lnSpc>
              <a:buNone/>
            </a:pPr>
            <a:r>
              <a:rPr lang="en-US" sz="1050" b="1" dirty="0">
                <a:solidFill>
                  <a:srgbClr val="000000"/>
                </a:solidFill>
                <a:latin typeface="Adelle Sans EXT Bold" pitchFamily="34" charset="0"/>
                <a:ea typeface="Adelle Sans EXT Bold" pitchFamily="34" charset="-122"/>
                <a:cs typeface="Adelle Sans EXT Bold" pitchFamily="34" charset="-120"/>
              </a:rPr>
              <a:t>Read article</a:t>
            </a:r>
            <a:endParaRPr lang="en-US" sz="1050" dirty="0"/>
          </a:p>
        </p:txBody>
      </p:sp>
      <p:sp>
        <p:nvSpPr>
          <p:cNvPr id="18" name="Text 14"/>
          <p:cNvSpPr/>
          <p:nvPr/>
        </p:nvSpPr>
        <p:spPr>
          <a:xfrm>
            <a:off x="9715500" y="5084397"/>
            <a:ext cx="2762151" cy="1085850"/>
          </a:xfrm>
          <a:prstGeom prst="rect">
            <a:avLst/>
          </a:prstGeom>
          <a:noFill/>
          <a:ln/>
        </p:spPr>
        <p:txBody>
          <a:bodyPr wrap="square" lIns="0" tIns="0" rIns="0" bIns="0" rtlCol="0" anchor="t"/>
          <a:lstStyle/>
          <a:p>
            <a:pPr marL="0" indent="0" algn="l">
              <a:lnSpc>
                <a:spcPts val="2850"/>
              </a:lnSpc>
              <a:buNone/>
            </a:pPr>
            <a:r>
              <a:rPr lang="en-US" sz="2700" b="1" kern="0" spc="-31" dirty="0">
                <a:solidFill>
                  <a:srgbClr val="000000"/>
                </a:solidFill>
                <a:latin typeface="Adelle Sans EXT Bold" pitchFamily="34" charset="0"/>
                <a:ea typeface="Adelle Sans EXT Bold" pitchFamily="34" charset="-122"/>
                <a:cs typeface="Adelle Sans EXT Bold" pitchFamily="34" charset="-120"/>
              </a:rPr>
              <a:t>10 Things You Didn’t Know About Tomatoes</a:t>
            </a:r>
            <a:endParaRPr lang="en-US" sz="2700" dirty="0"/>
          </a:p>
        </p:txBody>
      </p:sp>
      <p:sp>
        <p:nvSpPr>
          <p:cNvPr id="19" name="Text 15"/>
          <p:cNvSpPr/>
          <p:nvPr/>
        </p:nvSpPr>
        <p:spPr>
          <a:xfrm>
            <a:off x="9705975" y="7703772"/>
            <a:ext cx="2512096" cy="200025"/>
          </a:xfrm>
          <a:prstGeom prst="rect">
            <a:avLst/>
          </a:prstGeom>
          <a:noFill/>
          <a:ln/>
        </p:spPr>
        <p:txBody>
          <a:bodyPr wrap="square" lIns="0" tIns="0" rIns="0" bIns="0" rtlCol="0" anchor="t"/>
          <a:lstStyle/>
          <a:p>
            <a:pPr marL="0" indent="0" algn="l">
              <a:lnSpc>
                <a:spcPts val="1575"/>
              </a:lnSpc>
              <a:buNone/>
            </a:pPr>
            <a:r>
              <a:rPr lang="en-US" sz="1650" b="1" dirty="0">
                <a:solidFill>
                  <a:srgbClr val="000000"/>
                </a:solidFill>
                <a:latin typeface="Adelle Sans EXT Bold" pitchFamily="34" charset="0"/>
                <a:ea typeface="Adelle Sans EXT Bold" pitchFamily="34" charset="-122"/>
                <a:cs typeface="Adelle Sans EXT Bold" pitchFamily="34" charset="-120"/>
              </a:rPr>
              <a:t>Seasonal Picks</a:t>
            </a:r>
            <a:endParaRPr lang="en-US" sz="1650" dirty="0"/>
          </a:p>
        </p:txBody>
      </p:sp>
      <p:sp>
        <p:nvSpPr>
          <p:cNvPr id="20" name="Text 16"/>
          <p:cNvSpPr/>
          <p:nvPr/>
        </p:nvSpPr>
        <p:spPr>
          <a:xfrm>
            <a:off x="12268200" y="7703772"/>
            <a:ext cx="765075" cy="200025"/>
          </a:xfrm>
          <a:prstGeom prst="rect">
            <a:avLst/>
          </a:prstGeom>
          <a:noFill/>
          <a:ln/>
        </p:spPr>
        <p:txBody>
          <a:bodyPr wrap="square" lIns="0" tIns="0" rIns="0" bIns="0" rtlCol="0" anchor="t"/>
          <a:lstStyle/>
          <a:p>
            <a:pPr marL="0" indent="0" algn="r">
              <a:lnSpc>
                <a:spcPts val="1575"/>
              </a:lnSpc>
              <a:buNone/>
            </a:pPr>
            <a:r>
              <a:rPr lang="en-US" sz="1200" b="1" dirty="0">
                <a:solidFill>
                  <a:srgbClr val="000000"/>
                </a:solidFill>
                <a:latin typeface="Adelle Sans EXT Bold" pitchFamily="34" charset="0"/>
                <a:ea typeface="Adelle Sans EXT Bold" pitchFamily="34" charset="-122"/>
                <a:cs typeface="Adelle Sans EXT Bold" pitchFamily="34" charset="-120"/>
              </a:rPr>
              <a:t>See all</a:t>
            </a:r>
            <a:endParaRPr lang="en-US" sz="1200" dirty="0"/>
          </a:p>
        </p:txBody>
      </p:sp>
      <p:sp>
        <p:nvSpPr>
          <p:cNvPr id="21" name="Text 17"/>
          <p:cNvSpPr/>
          <p:nvPr/>
        </p:nvSpPr>
        <p:spPr>
          <a:xfrm>
            <a:off x="11039475" y="8243888"/>
            <a:ext cx="723900" cy="209550"/>
          </a:xfrm>
          <a:prstGeom prst="rect">
            <a:avLst/>
          </a:prstGeom>
          <a:noFill/>
          <a:ln/>
        </p:spPr>
        <p:txBody>
          <a:bodyPr wrap="square" lIns="0" tIns="0" rIns="0" bIns="0" rtlCol="0" anchor="ctr"/>
          <a:lstStyle/>
          <a:p>
            <a:pPr marL="0" indent="0" algn="ctr">
              <a:lnSpc>
                <a:spcPts val="1580"/>
              </a:lnSpc>
              <a:buNone/>
            </a:pPr>
            <a:r>
              <a:rPr lang="en-US" sz="903" dirty="0">
                <a:solidFill>
                  <a:srgbClr val="000000"/>
                </a:solidFill>
                <a:latin typeface="Adelle Sans EXT Semibold" pitchFamily="34" charset="0"/>
                <a:ea typeface="Adelle Sans EXT Semibold" pitchFamily="34" charset="-122"/>
                <a:cs typeface="Adelle Sans EXT Semibold" pitchFamily="34" charset="-120"/>
              </a:rPr>
              <a:t>VEGETABLES</a:t>
            </a:r>
            <a:endParaRPr lang="en-US" sz="903" dirty="0"/>
          </a:p>
        </p:txBody>
      </p:sp>
      <p:sp>
        <p:nvSpPr>
          <p:cNvPr id="22" name="Text 18"/>
          <p:cNvSpPr/>
          <p:nvPr/>
        </p:nvSpPr>
        <p:spPr>
          <a:xfrm>
            <a:off x="9886950" y="8905875"/>
            <a:ext cx="352425" cy="200025"/>
          </a:xfrm>
          <a:prstGeom prst="rect">
            <a:avLst/>
          </a:prstGeom>
          <a:noFill/>
          <a:ln/>
        </p:spPr>
        <p:txBody>
          <a:bodyPr wrap="square" lIns="0" tIns="0" rIns="0" bIns="0" rtlCol="0" anchor="t"/>
          <a:lstStyle/>
          <a:p>
            <a:pPr marL="0" indent="0" algn="l">
              <a:lnSpc>
                <a:spcPts val="1575"/>
              </a:lnSpc>
              <a:buNone/>
            </a:pPr>
            <a:r>
              <a:rPr lang="en-US" sz="1050" kern="0" spc="-75" dirty="0">
                <a:solidFill>
                  <a:srgbClr val="000000"/>
                </a:solidFill>
                <a:latin typeface="Adelle Sans EXT Semibold" pitchFamily="34" charset="0"/>
                <a:ea typeface="Adelle Sans EXT Semibold" pitchFamily="34" charset="-122"/>
                <a:cs typeface="Adelle Sans EXT Semibold" pitchFamily="34" charset="-120"/>
              </a:rPr>
              <a:t>Learn</a:t>
            </a:r>
            <a:endParaRPr lang="en-US" sz="1050" dirty="0"/>
          </a:p>
        </p:txBody>
      </p:sp>
      <p:sp>
        <p:nvSpPr>
          <p:cNvPr id="23" name="Text 19"/>
          <p:cNvSpPr/>
          <p:nvPr/>
        </p:nvSpPr>
        <p:spPr>
          <a:xfrm>
            <a:off x="11029950" y="8905875"/>
            <a:ext cx="666750" cy="200025"/>
          </a:xfrm>
          <a:prstGeom prst="rect">
            <a:avLst/>
          </a:prstGeom>
          <a:noFill/>
          <a:ln/>
        </p:spPr>
        <p:txBody>
          <a:bodyPr wrap="square" lIns="0" tIns="0" rIns="0" bIns="0" rtlCol="0" anchor="t"/>
          <a:lstStyle/>
          <a:p>
            <a:pPr marL="0" indent="0" algn="l">
              <a:lnSpc>
                <a:spcPts val="1575"/>
              </a:lnSpc>
              <a:buNone/>
            </a:pPr>
            <a:r>
              <a:rPr lang="en-US" sz="1050" kern="0" spc="-75" dirty="0">
                <a:solidFill>
                  <a:srgbClr val="000000"/>
                </a:solidFill>
                <a:latin typeface="Adelle Sans EXT Semibold" pitchFamily="34" charset="0"/>
                <a:ea typeface="Adelle Sans EXT Semibold" pitchFamily="34" charset="-122"/>
                <a:cs typeface="Adelle Sans EXT Semibold" pitchFamily="34" charset="-120"/>
              </a:rPr>
              <a:t>My Garden</a:t>
            </a:r>
            <a:endParaRPr lang="en-US" sz="1050" dirty="0"/>
          </a:p>
        </p:txBody>
      </p:sp>
      <p:sp>
        <p:nvSpPr>
          <p:cNvPr id="24" name="Text 20"/>
          <p:cNvSpPr/>
          <p:nvPr/>
        </p:nvSpPr>
        <p:spPr>
          <a:xfrm>
            <a:off x="12506325" y="8905875"/>
            <a:ext cx="304800" cy="200025"/>
          </a:xfrm>
          <a:prstGeom prst="rect">
            <a:avLst/>
          </a:prstGeom>
          <a:noFill/>
          <a:ln/>
        </p:spPr>
        <p:txBody>
          <a:bodyPr wrap="square" lIns="0" tIns="0" rIns="0" bIns="0" rtlCol="0" anchor="t"/>
          <a:lstStyle/>
          <a:p>
            <a:pPr marL="0" indent="0" algn="l">
              <a:lnSpc>
                <a:spcPts val="1575"/>
              </a:lnSpc>
              <a:buNone/>
            </a:pPr>
            <a:r>
              <a:rPr lang="en-US" sz="1050" kern="0" spc="-75" dirty="0">
                <a:solidFill>
                  <a:srgbClr val="000000"/>
                </a:solidFill>
                <a:latin typeface="Adelle Sans EXT Semibold" pitchFamily="34" charset="0"/>
                <a:ea typeface="Adelle Sans EXT Semibold" pitchFamily="34" charset="-122"/>
                <a:cs typeface="Adelle Sans EXT Semibold" pitchFamily="34" charset="-120"/>
              </a:rPr>
              <a:t>Chat</a:t>
            </a:r>
            <a:endParaRPr lang="en-US" sz="1050" dirty="0"/>
          </a:p>
        </p:txBody>
      </p:sp>
      <p:sp>
        <p:nvSpPr>
          <p:cNvPr id="25" name="Text 21"/>
          <p:cNvSpPr/>
          <p:nvPr/>
        </p:nvSpPr>
        <p:spPr>
          <a:xfrm>
            <a:off x="9753600" y="1228725"/>
            <a:ext cx="533400" cy="190500"/>
          </a:xfrm>
          <a:prstGeom prst="rect">
            <a:avLst/>
          </a:prstGeom>
          <a:noFill/>
          <a:ln/>
        </p:spPr>
        <p:txBody>
          <a:bodyPr wrap="square" lIns="0" tIns="0" rIns="0" bIns="0" rtlCol="0" anchor="t"/>
          <a:lstStyle/>
          <a:p>
            <a:pPr marL="0" indent="0" algn="ctr">
              <a:lnSpc>
                <a:spcPts val="1650"/>
              </a:lnSpc>
              <a:buNone/>
            </a:pPr>
            <a:r>
              <a:rPr lang="en-US" sz="1275" b="1" kern="0" spc="-31" dirty="0">
                <a:solidFill>
                  <a:srgbClr val="FFFFFF"/>
                </a:solidFill>
                <a:latin typeface="Maison Neue Bold" pitchFamily="34" charset="0"/>
                <a:ea typeface="Maison Neue Bold" pitchFamily="34" charset="-122"/>
                <a:cs typeface="Maison Neue Bold" pitchFamily="34" charset="-120"/>
              </a:rPr>
              <a:t>9:41</a:t>
            </a:r>
            <a:endParaRPr lang="en-US" sz="1275" dirty="0"/>
          </a:p>
        </p:txBody>
      </p:sp>
      <p:sp>
        <p:nvSpPr>
          <p:cNvPr id="26" name="Text 22"/>
          <p:cNvSpPr/>
          <p:nvPr/>
        </p:nvSpPr>
        <p:spPr>
          <a:xfrm>
            <a:off x="13820775" y="4286250"/>
            <a:ext cx="3305175" cy="1085850"/>
          </a:xfrm>
          <a:prstGeom prst="rect">
            <a:avLst/>
          </a:prstGeom>
          <a:noFill/>
          <a:ln/>
        </p:spPr>
        <p:txBody>
          <a:bodyPr wrap="square" lIns="0" tIns="0" rIns="0" bIns="0" rtlCol="0" anchor="t"/>
          <a:lstStyle/>
          <a:p>
            <a:pPr marL="0" indent="0" algn="l">
              <a:lnSpc>
                <a:spcPts val="2850"/>
              </a:lnSpc>
              <a:buNone/>
            </a:pPr>
            <a:r>
              <a:rPr lang="en-US" sz="2700" b="1" kern="0" spc="-31" dirty="0">
                <a:solidFill>
                  <a:srgbClr val="000000"/>
                </a:solidFill>
                <a:latin typeface="Adelle Sans EXT Bold" pitchFamily="34" charset="0"/>
                <a:ea typeface="Adelle Sans EXT Bold" pitchFamily="34" charset="-122"/>
                <a:cs typeface="Adelle Sans EXT Bold" pitchFamily="34" charset="-120"/>
              </a:rPr>
              <a:t>10 Things You Didn’t Know About Tomatoes</a:t>
            </a:r>
            <a:endParaRPr lang="en-US" sz="2700" dirty="0"/>
          </a:p>
        </p:txBody>
      </p:sp>
      <p:sp>
        <p:nvSpPr>
          <p:cNvPr id="27" name="Text 23"/>
          <p:cNvSpPr/>
          <p:nvPr/>
        </p:nvSpPr>
        <p:spPr>
          <a:xfrm>
            <a:off x="13868400" y="1228725"/>
            <a:ext cx="533400" cy="190500"/>
          </a:xfrm>
          <a:prstGeom prst="rect">
            <a:avLst/>
          </a:prstGeom>
          <a:noFill/>
          <a:ln/>
        </p:spPr>
        <p:txBody>
          <a:bodyPr wrap="square" lIns="0" tIns="0" rIns="0" bIns="0" rtlCol="0" anchor="t"/>
          <a:lstStyle/>
          <a:p>
            <a:pPr marL="0" indent="0" algn="ctr">
              <a:lnSpc>
                <a:spcPts val="1650"/>
              </a:lnSpc>
              <a:buNone/>
            </a:pPr>
            <a:r>
              <a:rPr lang="en-US" sz="1275" b="1" kern="0" spc="-31" dirty="0">
                <a:solidFill>
                  <a:srgbClr val="FFFFFF"/>
                </a:solidFill>
                <a:latin typeface="Maison Neue Bold" pitchFamily="34" charset="0"/>
                <a:ea typeface="Maison Neue Bold" pitchFamily="34" charset="-122"/>
                <a:cs typeface="Maison Neue Bold" pitchFamily="34" charset="-120"/>
              </a:rPr>
              <a:t>9:41</a:t>
            </a:r>
            <a:endParaRPr lang="en-US" sz="1275" dirty="0"/>
          </a:p>
        </p:txBody>
      </p:sp>
      <p:sp>
        <p:nvSpPr>
          <p:cNvPr id="28" name="Text 24"/>
          <p:cNvSpPr/>
          <p:nvPr/>
        </p:nvSpPr>
        <p:spPr>
          <a:xfrm>
            <a:off x="14001750" y="8905875"/>
            <a:ext cx="352425" cy="200025"/>
          </a:xfrm>
          <a:prstGeom prst="rect">
            <a:avLst/>
          </a:prstGeom>
          <a:noFill/>
          <a:ln/>
        </p:spPr>
        <p:txBody>
          <a:bodyPr wrap="square" lIns="0" tIns="0" rIns="0" bIns="0" rtlCol="0" anchor="t"/>
          <a:lstStyle/>
          <a:p>
            <a:pPr marL="0" indent="0" algn="l">
              <a:lnSpc>
                <a:spcPts val="1575"/>
              </a:lnSpc>
              <a:buNone/>
            </a:pPr>
            <a:r>
              <a:rPr lang="en-US" sz="1050" kern="0" spc="-75" dirty="0">
                <a:solidFill>
                  <a:srgbClr val="000000"/>
                </a:solidFill>
                <a:latin typeface="Adelle Sans EXT Semibold" pitchFamily="34" charset="0"/>
                <a:ea typeface="Adelle Sans EXT Semibold" pitchFamily="34" charset="-122"/>
                <a:cs typeface="Adelle Sans EXT Semibold" pitchFamily="34" charset="-120"/>
              </a:rPr>
              <a:t>Learn</a:t>
            </a:r>
            <a:endParaRPr lang="en-US" sz="1050" dirty="0"/>
          </a:p>
        </p:txBody>
      </p:sp>
      <p:sp>
        <p:nvSpPr>
          <p:cNvPr id="29" name="Text 25"/>
          <p:cNvSpPr/>
          <p:nvPr/>
        </p:nvSpPr>
        <p:spPr>
          <a:xfrm>
            <a:off x="15144750" y="8905875"/>
            <a:ext cx="666750" cy="200025"/>
          </a:xfrm>
          <a:prstGeom prst="rect">
            <a:avLst/>
          </a:prstGeom>
          <a:noFill/>
          <a:ln/>
        </p:spPr>
        <p:txBody>
          <a:bodyPr wrap="square" lIns="0" tIns="0" rIns="0" bIns="0" rtlCol="0" anchor="t"/>
          <a:lstStyle/>
          <a:p>
            <a:pPr marL="0" indent="0" algn="l">
              <a:lnSpc>
                <a:spcPts val="1575"/>
              </a:lnSpc>
              <a:buNone/>
            </a:pPr>
            <a:r>
              <a:rPr lang="en-US" sz="1050" kern="0" spc="-75" dirty="0">
                <a:solidFill>
                  <a:srgbClr val="000000"/>
                </a:solidFill>
                <a:latin typeface="Adelle Sans EXT Semibold" pitchFamily="34" charset="0"/>
                <a:ea typeface="Adelle Sans EXT Semibold" pitchFamily="34" charset="-122"/>
                <a:cs typeface="Adelle Sans EXT Semibold" pitchFamily="34" charset="-120"/>
              </a:rPr>
              <a:t>My Garden</a:t>
            </a:r>
            <a:endParaRPr lang="en-US" sz="1050" dirty="0"/>
          </a:p>
        </p:txBody>
      </p:sp>
      <p:sp>
        <p:nvSpPr>
          <p:cNvPr id="30" name="Text 26"/>
          <p:cNvSpPr/>
          <p:nvPr/>
        </p:nvSpPr>
        <p:spPr>
          <a:xfrm>
            <a:off x="16621125" y="8905875"/>
            <a:ext cx="304800" cy="200025"/>
          </a:xfrm>
          <a:prstGeom prst="rect">
            <a:avLst/>
          </a:prstGeom>
          <a:noFill/>
          <a:ln/>
        </p:spPr>
        <p:txBody>
          <a:bodyPr wrap="square" lIns="0" tIns="0" rIns="0" bIns="0" rtlCol="0" anchor="t"/>
          <a:lstStyle/>
          <a:p>
            <a:pPr marL="0" indent="0" algn="l">
              <a:lnSpc>
                <a:spcPts val="1575"/>
              </a:lnSpc>
              <a:buNone/>
            </a:pPr>
            <a:r>
              <a:rPr lang="en-US" sz="1050" kern="0" spc="-75" dirty="0">
                <a:solidFill>
                  <a:srgbClr val="000000"/>
                </a:solidFill>
                <a:latin typeface="Adelle Sans EXT Semibold" pitchFamily="34" charset="0"/>
                <a:ea typeface="Adelle Sans EXT Semibold" pitchFamily="34" charset="-122"/>
                <a:cs typeface="Adelle Sans EXT Semibold" pitchFamily="34" charset="-120"/>
              </a:rPr>
              <a:t>Chat</a:t>
            </a:r>
            <a:endParaRPr lang="en-US" sz="10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solidFill>
          <a:srgbClr val="DCDCDC"/>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12801600" y="1257300"/>
            <a:ext cx="3743325" cy="8115300"/>
          </a:xfrm>
          <a:prstGeom prst="rect">
            <a:avLst/>
          </a:prstGeom>
        </p:spPr>
      </p:pic>
      <p:pic>
        <p:nvPicPr>
          <p:cNvPr id="3" name="Image 1" descr="preencoded.png"/>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1544300" y="5466476"/>
            <a:ext cx="752475" cy="420849"/>
          </a:xfrm>
          <a:prstGeom prst="rect">
            <a:avLst/>
          </a:prstGeom>
        </p:spPr>
      </p:pic>
      <p:sp>
        <p:nvSpPr>
          <p:cNvPr id="4" name="Text 0"/>
          <p:cNvSpPr/>
          <p:nvPr/>
        </p:nvSpPr>
        <p:spPr>
          <a:xfrm>
            <a:off x="1228725" y="1085850"/>
            <a:ext cx="1514475" cy="409575"/>
          </a:xfrm>
          <a:prstGeom prst="rect">
            <a:avLst/>
          </a:prstGeom>
          <a:noFill/>
          <a:ln/>
        </p:spPr>
        <p:txBody>
          <a:bodyPr wrap="square" lIns="0" tIns="0" rIns="0" bIns="0" rtlCol="0" anchor="t"/>
          <a:lstStyle/>
          <a:p>
            <a:pPr marL="0" indent="0" algn="l">
              <a:lnSpc>
                <a:spcPts val="3150"/>
              </a:lnSpc>
              <a:buNone/>
            </a:pPr>
            <a:r>
              <a:rPr lang="en-US" sz="2700" dirty="0">
                <a:solidFill>
                  <a:srgbClr val="000000"/>
                </a:solidFill>
                <a:latin typeface="ITC Souvenir Medium" pitchFamily="34" charset="0"/>
                <a:ea typeface="ITC Souvenir Medium" pitchFamily="34" charset="-122"/>
                <a:cs typeface="ITC Souvenir Medium" pitchFamily="34" charset="-120"/>
              </a:rPr>
              <a:t>Revisions</a:t>
            </a:r>
            <a:endParaRPr lang="en-US" sz="2700" dirty="0"/>
          </a:p>
        </p:txBody>
      </p:sp>
      <p:sp>
        <p:nvSpPr>
          <p:cNvPr id="5" name="Text 1"/>
          <p:cNvSpPr/>
          <p:nvPr/>
        </p:nvSpPr>
        <p:spPr>
          <a:xfrm>
            <a:off x="1228725" y="5924550"/>
            <a:ext cx="1543050" cy="371475"/>
          </a:xfrm>
          <a:prstGeom prst="rect">
            <a:avLst/>
          </a:prstGeom>
          <a:noFill/>
          <a:ln/>
        </p:spPr>
        <p:txBody>
          <a:bodyPr wrap="square" lIns="0" tIns="0" rIns="0" bIns="0" rtlCol="0" anchor="t"/>
          <a:lstStyle/>
          <a:p>
            <a:pPr marL="0" indent="0" algn="l">
              <a:lnSpc>
                <a:spcPts val="2925"/>
              </a:lnSpc>
              <a:buNone/>
            </a:pPr>
            <a:r>
              <a:rPr lang="en-US" sz="2400" dirty="0">
                <a:solidFill>
                  <a:srgbClr val="000000"/>
                </a:solidFill>
                <a:latin typeface="Inter Extra Bold" pitchFamily="34" charset="0"/>
                <a:ea typeface="Inter Extra Bold" pitchFamily="34" charset="-122"/>
                <a:cs typeface="Inter Extra Bold" pitchFamily="34" charset="-120"/>
              </a:rPr>
              <a:t>ADDITION</a:t>
            </a:r>
            <a:endParaRPr lang="en-US" sz="2400" dirty="0"/>
          </a:p>
        </p:txBody>
      </p:sp>
      <p:sp>
        <p:nvSpPr>
          <p:cNvPr id="6" name="Text 2"/>
          <p:cNvSpPr/>
          <p:nvPr/>
        </p:nvSpPr>
        <p:spPr>
          <a:xfrm>
            <a:off x="1228725" y="6410325"/>
            <a:ext cx="6076950" cy="571500"/>
          </a:xfrm>
          <a:prstGeom prst="rect">
            <a:avLst/>
          </a:prstGeom>
          <a:noFill/>
          <a:ln/>
        </p:spPr>
        <p:txBody>
          <a:bodyPr wrap="square" lIns="0" tIns="0" rIns="0" bIns="0" rtlCol="0" anchor="t"/>
          <a:lstStyle/>
          <a:p>
            <a:pPr marL="0" indent="0" algn="l">
              <a:lnSpc>
                <a:spcPts val="4200"/>
              </a:lnSpc>
              <a:buNone/>
            </a:pPr>
            <a:r>
              <a:rPr lang="en-US" sz="3600" b="1" dirty="0">
                <a:solidFill>
                  <a:srgbClr val="000000"/>
                </a:solidFill>
                <a:latin typeface="ITC Souvenir Bold" pitchFamily="34" charset="0"/>
                <a:ea typeface="ITC Souvenir Bold" pitchFamily="34" charset="-122"/>
                <a:cs typeface="ITC Souvenir Bold" pitchFamily="34" charset="-120"/>
              </a:rPr>
              <a:t>Gardening Day Reminder</a:t>
            </a:r>
            <a:endParaRPr lang="en-US" sz="3600" dirty="0"/>
          </a:p>
        </p:txBody>
      </p:sp>
      <p:sp>
        <p:nvSpPr>
          <p:cNvPr id="7" name="Text 3"/>
          <p:cNvSpPr/>
          <p:nvPr/>
        </p:nvSpPr>
        <p:spPr>
          <a:xfrm>
            <a:off x="1228725" y="7496175"/>
            <a:ext cx="1790700" cy="371475"/>
          </a:xfrm>
          <a:prstGeom prst="rect">
            <a:avLst/>
          </a:prstGeom>
          <a:noFill/>
          <a:ln/>
        </p:spPr>
        <p:txBody>
          <a:bodyPr wrap="square" lIns="0" tIns="0" rIns="0" bIns="0" rtlCol="0" anchor="t"/>
          <a:lstStyle/>
          <a:p>
            <a:pPr marL="0" indent="0" algn="l">
              <a:lnSpc>
                <a:spcPts val="2925"/>
              </a:lnSpc>
              <a:buNone/>
            </a:pPr>
            <a:r>
              <a:rPr lang="en-US" sz="2400" dirty="0">
                <a:solidFill>
                  <a:srgbClr val="000000"/>
                </a:solidFill>
                <a:latin typeface="Inter Extra Bold" pitchFamily="34" charset="0"/>
                <a:ea typeface="Inter Extra Bold" pitchFamily="34" charset="-122"/>
                <a:cs typeface="Inter Extra Bold" pitchFamily="34" charset="-120"/>
              </a:rPr>
              <a:t>RATIONALE</a:t>
            </a:r>
            <a:endParaRPr lang="en-US" sz="2400" dirty="0"/>
          </a:p>
        </p:txBody>
      </p:sp>
      <p:sp>
        <p:nvSpPr>
          <p:cNvPr id="8" name="Text 4"/>
          <p:cNvSpPr/>
          <p:nvPr/>
        </p:nvSpPr>
        <p:spPr>
          <a:xfrm>
            <a:off x="1228725" y="7981950"/>
            <a:ext cx="7200900" cy="1085850"/>
          </a:xfrm>
          <a:prstGeom prst="rect">
            <a:avLst/>
          </a:prstGeom>
          <a:noFill/>
          <a:ln/>
        </p:spPr>
        <p:txBody>
          <a:bodyPr wrap="square" lIns="0" tIns="0" rIns="0" bIns="0" rtlCol="0" anchor="t"/>
          <a:lstStyle/>
          <a:p>
            <a:pPr marL="0" indent="0" algn="l">
              <a:lnSpc>
                <a:spcPts val="2775"/>
              </a:lnSpc>
              <a:buNone/>
            </a:pPr>
            <a:r>
              <a:rPr lang="en-US" sz="2400" dirty="0">
                <a:solidFill>
                  <a:srgbClr val="000000"/>
                </a:solidFill>
                <a:latin typeface="ITC Souvenir Medium" pitchFamily="34" charset="0"/>
                <a:ea typeface="ITC Souvenir Medium" pitchFamily="34" charset="-122"/>
                <a:cs typeface="ITC Souvenir Medium" pitchFamily="34" charset="-120"/>
              </a:rPr>
              <a:t>Easy to implement
Makes gardening day more exciting
Likely to boost attendance</a:t>
            </a:r>
            <a:endParaRPr lang="en-US" sz="2400" dirty="0"/>
          </a:p>
        </p:txBody>
      </p:sp>
      <p:sp>
        <p:nvSpPr>
          <p:cNvPr id="9" name="Text 5"/>
          <p:cNvSpPr/>
          <p:nvPr/>
        </p:nvSpPr>
        <p:spPr>
          <a:xfrm>
            <a:off x="13049250" y="1400175"/>
            <a:ext cx="533400" cy="190500"/>
          </a:xfrm>
          <a:prstGeom prst="rect">
            <a:avLst/>
          </a:prstGeom>
          <a:noFill/>
          <a:ln/>
        </p:spPr>
        <p:txBody>
          <a:bodyPr wrap="square" lIns="0" tIns="0" rIns="0" bIns="0" rtlCol="0" anchor="t"/>
          <a:lstStyle/>
          <a:p>
            <a:pPr marL="0" indent="0" algn="ctr">
              <a:lnSpc>
                <a:spcPts val="1650"/>
              </a:lnSpc>
              <a:buNone/>
            </a:pPr>
            <a:r>
              <a:rPr lang="en-US" sz="1275" b="1" kern="0" spc="-31" dirty="0">
                <a:solidFill>
                  <a:srgbClr val="000000"/>
                </a:solidFill>
                <a:latin typeface="Maison Neue Bold" pitchFamily="34" charset="0"/>
                <a:ea typeface="Maison Neue Bold" pitchFamily="34" charset="-122"/>
                <a:cs typeface="Maison Neue Bold" pitchFamily="34" charset="-120"/>
              </a:rPr>
              <a:t>9:41</a:t>
            </a:r>
            <a:endParaRPr lang="en-US" sz="1275" dirty="0"/>
          </a:p>
        </p:txBody>
      </p:sp>
      <p:sp>
        <p:nvSpPr>
          <p:cNvPr id="10" name="Text 6"/>
          <p:cNvSpPr/>
          <p:nvPr/>
        </p:nvSpPr>
        <p:spPr>
          <a:xfrm>
            <a:off x="13287375" y="2047875"/>
            <a:ext cx="571500" cy="381000"/>
          </a:xfrm>
          <a:prstGeom prst="rect">
            <a:avLst/>
          </a:prstGeom>
          <a:noFill/>
          <a:ln/>
        </p:spPr>
        <p:txBody>
          <a:bodyPr wrap="square" lIns="0" tIns="0" rIns="0" bIns="0" rtlCol="0" anchor="t"/>
          <a:lstStyle/>
          <a:p>
            <a:pPr marL="0" indent="0" algn="l">
              <a:lnSpc>
                <a:spcPts val="2972"/>
              </a:lnSpc>
              <a:buNone/>
            </a:pPr>
            <a:r>
              <a:rPr lang="en-US" sz="1982" b="1" kern="0" spc="-75" dirty="0">
                <a:solidFill>
                  <a:srgbClr val="000000"/>
                </a:solidFill>
                <a:latin typeface="Adelle Sans EXT Bold" pitchFamily="34" charset="0"/>
                <a:ea typeface="Adelle Sans EXT Bold" pitchFamily="34" charset="-122"/>
                <a:cs typeface="Adelle Sans EXT Bold" pitchFamily="34" charset="-120"/>
              </a:rPr>
              <a:t>Sage</a:t>
            </a:r>
            <a:endParaRPr lang="en-US" sz="1982" dirty="0"/>
          </a:p>
        </p:txBody>
      </p:sp>
      <p:sp>
        <p:nvSpPr>
          <p:cNvPr id="11" name="Text 7"/>
          <p:cNvSpPr/>
          <p:nvPr/>
        </p:nvSpPr>
        <p:spPr>
          <a:xfrm>
            <a:off x="13011150" y="4352925"/>
            <a:ext cx="1857375" cy="400050"/>
          </a:xfrm>
          <a:prstGeom prst="rect">
            <a:avLst/>
          </a:prstGeom>
          <a:noFill/>
          <a:ln/>
        </p:spPr>
        <p:txBody>
          <a:bodyPr wrap="square" lIns="0" tIns="0" rIns="0" bIns="0" rtlCol="0" anchor="t"/>
          <a:lstStyle/>
          <a:p>
            <a:pPr marL="0" indent="0" algn="l">
              <a:lnSpc>
                <a:spcPts val="3150"/>
              </a:lnSpc>
              <a:buNone/>
            </a:pPr>
            <a:r>
              <a:rPr lang="en-US" sz="2100" b="1" kern="0" spc="-75" dirty="0">
                <a:solidFill>
                  <a:srgbClr val="000000"/>
                </a:solidFill>
                <a:latin typeface="Adelle Sans EXT Bold" pitchFamily="34" charset="0"/>
                <a:ea typeface="Adelle Sans EXT Bold" pitchFamily="34" charset="-122"/>
                <a:cs typeface="Adelle Sans EXT Bold" pitchFamily="34" charset="-120"/>
              </a:rPr>
              <a:t>Today’s the day!</a:t>
            </a:r>
            <a:endParaRPr lang="en-US" sz="2100" dirty="0"/>
          </a:p>
        </p:txBody>
      </p:sp>
      <p:sp>
        <p:nvSpPr>
          <p:cNvPr id="12" name="Text 8"/>
          <p:cNvSpPr/>
          <p:nvPr/>
        </p:nvSpPr>
        <p:spPr>
          <a:xfrm>
            <a:off x="13011150" y="4867275"/>
            <a:ext cx="3305175" cy="457200"/>
          </a:xfrm>
          <a:prstGeom prst="rect">
            <a:avLst/>
          </a:prstGeom>
          <a:noFill/>
          <a:ln/>
        </p:spPr>
        <p:txBody>
          <a:bodyPr wrap="square" lIns="0" tIns="0" rIns="0" bIns="0" rtlCol="0" anchor="t"/>
          <a:lstStyle/>
          <a:p>
            <a:pPr marL="0" indent="0" algn="l">
              <a:lnSpc>
                <a:spcPts val="1800"/>
              </a:lnSpc>
              <a:buNone/>
            </a:pPr>
            <a:r>
              <a:rPr lang="en-US" sz="1200" kern="0" spc="-75" dirty="0">
                <a:solidFill>
                  <a:srgbClr val="000000"/>
                </a:solidFill>
                <a:latin typeface="Adelle Sans EXT Regular" pitchFamily="34" charset="0"/>
                <a:ea typeface="Adelle Sans EXT Regular" pitchFamily="34" charset="-122"/>
                <a:cs typeface="Adelle Sans EXT Regular" pitchFamily="34" charset="-120"/>
              </a:rPr>
              <a:t>Remember to attend today’s gardening session from 12:00 - 2:00 pm at Little House Garden.</a:t>
            </a:r>
            <a:endParaRPr lang="en-US" sz="1200" dirty="0"/>
          </a:p>
        </p:txBody>
      </p:sp>
      <p:sp>
        <p:nvSpPr>
          <p:cNvPr id="13" name="Text 9"/>
          <p:cNvSpPr/>
          <p:nvPr/>
        </p:nvSpPr>
        <p:spPr>
          <a:xfrm>
            <a:off x="13011150" y="5553075"/>
            <a:ext cx="2105025" cy="228600"/>
          </a:xfrm>
          <a:prstGeom prst="rect">
            <a:avLst/>
          </a:prstGeom>
          <a:noFill/>
          <a:ln/>
        </p:spPr>
        <p:txBody>
          <a:bodyPr wrap="square" lIns="0" tIns="0" rIns="0" bIns="0" rtlCol="0" anchor="t"/>
          <a:lstStyle/>
          <a:p>
            <a:pPr marL="0" indent="0" algn="l">
              <a:lnSpc>
                <a:spcPts val="1800"/>
              </a:lnSpc>
              <a:buNone/>
            </a:pPr>
            <a:r>
              <a:rPr lang="en-US" sz="1200" kern="0" spc="-75" dirty="0">
                <a:solidFill>
                  <a:srgbClr val="000000"/>
                </a:solidFill>
                <a:latin typeface="Adelle Sans EXT Regular" pitchFamily="34" charset="0"/>
                <a:ea typeface="Adelle Sans EXT Regular" pitchFamily="34" charset="-122"/>
                <a:cs typeface="Adelle Sans EXT Regular" pitchFamily="34" charset="-120"/>
              </a:rPr>
              <a:t>Your group is excited to see you!</a:t>
            </a:r>
            <a:endParaRPr lang="en-US" sz="1200" dirty="0"/>
          </a:p>
        </p:txBody>
      </p:sp>
      <p:sp>
        <p:nvSpPr>
          <p:cNvPr id="14" name="Text 10"/>
          <p:cNvSpPr/>
          <p:nvPr/>
        </p:nvSpPr>
        <p:spPr>
          <a:xfrm>
            <a:off x="14001750" y="8601075"/>
            <a:ext cx="1323975" cy="257175"/>
          </a:xfrm>
          <a:prstGeom prst="rect">
            <a:avLst/>
          </a:prstGeom>
          <a:noFill/>
          <a:ln/>
        </p:spPr>
        <p:txBody>
          <a:bodyPr wrap="square" lIns="0" tIns="0" rIns="0" bIns="0" rtlCol="0" anchor="t"/>
          <a:lstStyle/>
          <a:p>
            <a:pPr marL="0" indent="0" algn="l">
              <a:lnSpc>
                <a:spcPts val="2025"/>
              </a:lnSpc>
              <a:buNone/>
            </a:pPr>
            <a:r>
              <a:rPr lang="en-US" sz="1350" b="1" kern="0" spc="-75" dirty="0">
                <a:solidFill>
                  <a:srgbClr val="FFFFFF"/>
                </a:solidFill>
                <a:latin typeface="Inter Bold" pitchFamily="34" charset="0"/>
                <a:ea typeface="Inter Bold" pitchFamily="34" charset="-122"/>
                <a:cs typeface="Inter Bold" pitchFamily="34" charset="-120"/>
              </a:rPr>
              <a:t>View my garden</a:t>
            </a:r>
            <a:endParaRPr lang="en-US" sz="1350" dirty="0"/>
          </a:p>
        </p:txBody>
      </p:sp>
      <p:sp>
        <p:nvSpPr>
          <p:cNvPr id="15" name="Text 11"/>
          <p:cNvSpPr/>
          <p:nvPr/>
        </p:nvSpPr>
        <p:spPr>
          <a:xfrm>
            <a:off x="8410575" y="5486400"/>
            <a:ext cx="2486025" cy="361950"/>
          </a:xfrm>
          <a:prstGeom prst="rect">
            <a:avLst/>
          </a:prstGeom>
          <a:noFill/>
          <a:ln/>
        </p:spPr>
        <p:txBody>
          <a:bodyPr wrap="square" lIns="0" tIns="0" rIns="0" bIns="0" rtlCol="0" anchor="t"/>
          <a:lstStyle/>
          <a:p>
            <a:pPr marL="0" indent="0" algn="l">
              <a:lnSpc>
                <a:spcPts val="2775"/>
              </a:lnSpc>
              <a:buNone/>
            </a:pPr>
            <a:r>
              <a:rPr lang="en-US" sz="2400" dirty="0">
                <a:solidFill>
                  <a:srgbClr val="000000"/>
                </a:solidFill>
                <a:latin typeface="ITC Souvenir Medium" pitchFamily="34" charset="0"/>
                <a:ea typeface="ITC Souvenir Medium" pitchFamily="34" charset="-122"/>
                <a:cs typeface="ITC Souvenir Medium" pitchFamily="34" charset="-120"/>
              </a:rPr>
              <a:t>*User opens app*</a:t>
            </a:r>
            <a:endParaRPr lang="en-US"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1C3A32"/>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19975" y="3507302"/>
            <a:ext cx="3448050" cy="4791075"/>
          </a:xfrm>
          <a:prstGeom prst="rect">
            <a:avLst/>
          </a:prstGeom>
        </p:spPr>
      </p:pic>
      <p:sp>
        <p:nvSpPr>
          <p:cNvPr id="3" name="Text 0"/>
          <p:cNvSpPr/>
          <p:nvPr/>
        </p:nvSpPr>
        <p:spPr>
          <a:xfrm>
            <a:off x="8296275" y="7183952"/>
            <a:ext cx="1685925" cy="1114425"/>
          </a:xfrm>
          <a:prstGeom prst="rect">
            <a:avLst/>
          </a:prstGeom>
          <a:noFill/>
          <a:ln/>
        </p:spPr>
        <p:txBody>
          <a:bodyPr wrap="square" lIns="0" tIns="0" rIns="0" bIns="0" rtlCol="0" anchor="t"/>
          <a:lstStyle/>
          <a:p>
            <a:pPr marL="0" indent="0" algn="l">
              <a:lnSpc>
                <a:spcPts val="6825"/>
              </a:lnSpc>
              <a:buNone/>
            </a:pPr>
            <a:r>
              <a:rPr lang="en-US" sz="5837" b="1" dirty="0">
                <a:solidFill>
                  <a:srgbClr val="FFFFFF"/>
                </a:solidFill>
                <a:latin typeface="Adelle Sans EXT Bold" pitchFamily="34" charset="0"/>
                <a:ea typeface="Adelle Sans EXT Bold" pitchFamily="34" charset="-122"/>
                <a:cs typeface="Adelle Sans EXT Bold" pitchFamily="34" charset="-120"/>
              </a:rPr>
              <a:t>Sage</a:t>
            </a:r>
            <a:endParaRPr lang="en-US" sz="5837"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solidFill>
          <a:srgbClr val="363635"/>
        </a:solidFill>
        <a:effectLst/>
      </p:bgPr>
    </p:bg>
    <p:spTree>
      <p:nvGrpSpPr>
        <p:cNvPr id="1" name=""/>
        <p:cNvGrpSpPr/>
        <p:nvPr/>
      </p:nvGrpSpPr>
      <p:grpSpPr>
        <a:xfrm>
          <a:off x="0" y="0"/>
          <a:ext cx="0" cy="0"/>
          <a:chOff x="0" y="0"/>
          <a:chExt cx="0" cy="0"/>
        </a:xfrm>
      </p:grpSpPr>
      <p:sp>
        <p:nvSpPr>
          <p:cNvPr id="2" name="Text 0"/>
          <p:cNvSpPr/>
          <p:nvPr/>
        </p:nvSpPr>
        <p:spPr>
          <a:xfrm>
            <a:off x="3076575" y="4724400"/>
            <a:ext cx="12030075" cy="857250"/>
          </a:xfrm>
          <a:prstGeom prst="rect">
            <a:avLst/>
          </a:prstGeom>
          <a:noFill/>
          <a:ln/>
        </p:spPr>
        <p:txBody>
          <a:bodyPr wrap="square" lIns="0" tIns="0" rIns="0" bIns="0" rtlCol="0" anchor="t"/>
          <a:lstStyle/>
          <a:p>
            <a:pPr marL="0" indent="0" algn="l">
              <a:lnSpc>
                <a:spcPts val="6300"/>
              </a:lnSpc>
              <a:buNone/>
            </a:pPr>
            <a:r>
              <a:rPr lang="en-US" sz="5400" b="1" dirty="0">
                <a:solidFill>
                  <a:srgbClr val="FFFFFF"/>
                </a:solidFill>
                <a:latin typeface="ITC Souvenir Bold" pitchFamily="34" charset="0"/>
                <a:ea typeface="ITC Souvenir Bold" pitchFamily="34" charset="-122"/>
                <a:cs typeface="ITC Souvenir Bold" pitchFamily="34" charset="-120"/>
              </a:rPr>
              <a:t>Prototype Implementation Status</a:t>
            </a:r>
            <a:endParaRPr lang="en-US" sz="5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solidFill>
          <a:srgbClr val="DCDCDC"/>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1485900" y="3810000"/>
            <a:ext cx="10005603" cy="5197506"/>
          </a:xfrm>
          <a:prstGeom prst="rect">
            <a:avLst/>
          </a:prstGeom>
        </p:spPr>
      </p:pic>
      <p:sp>
        <p:nvSpPr>
          <p:cNvPr id="3" name="Text 0"/>
          <p:cNvSpPr/>
          <p:nvPr/>
        </p:nvSpPr>
        <p:spPr>
          <a:xfrm>
            <a:off x="1466850" y="1143000"/>
            <a:ext cx="6076950" cy="419100"/>
          </a:xfrm>
          <a:prstGeom prst="rect">
            <a:avLst/>
          </a:prstGeom>
          <a:noFill/>
          <a:ln/>
        </p:spPr>
        <p:txBody>
          <a:bodyPr wrap="square" lIns="0" tIns="0" rIns="0" bIns="0" rtlCol="0" anchor="t"/>
          <a:lstStyle/>
          <a:p>
            <a:pPr marL="0" indent="0" algn="l">
              <a:lnSpc>
                <a:spcPts val="3150"/>
              </a:lnSpc>
              <a:buNone/>
            </a:pPr>
            <a:r>
              <a:rPr lang="en-US" sz="2700" dirty="0">
                <a:solidFill>
                  <a:srgbClr val="000000"/>
                </a:solidFill>
                <a:latin typeface="ITC Souvenir Medium" pitchFamily="34" charset="0"/>
                <a:ea typeface="ITC Souvenir Medium" pitchFamily="34" charset="-122"/>
                <a:cs typeface="ITC Souvenir Medium" pitchFamily="34" charset="-120"/>
              </a:rPr>
              <a:t>Prototype Implementation Status</a:t>
            </a:r>
            <a:endParaRPr lang="en-US" sz="2700" dirty="0"/>
          </a:p>
        </p:txBody>
      </p:sp>
      <p:sp>
        <p:nvSpPr>
          <p:cNvPr id="4" name="Text 1"/>
          <p:cNvSpPr/>
          <p:nvPr/>
        </p:nvSpPr>
        <p:spPr>
          <a:xfrm>
            <a:off x="1466850" y="1981200"/>
            <a:ext cx="8210550" cy="857250"/>
          </a:xfrm>
          <a:prstGeom prst="rect">
            <a:avLst/>
          </a:prstGeom>
          <a:noFill/>
          <a:ln/>
        </p:spPr>
        <p:txBody>
          <a:bodyPr wrap="square" lIns="0" tIns="0" rIns="0" bIns="0" rtlCol="0" anchor="t"/>
          <a:lstStyle/>
          <a:p>
            <a:pPr marL="0" indent="0" algn="l">
              <a:lnSpc>
                <a:spcPts val="6300"/>
              </a:lnSpc>
              <a:buNone/>
            </a:pPr>
            <a:r>
              <a:rPr lang="en-US" sz="5400" b="1" dirty="0">
                <a:solidFill>
                  <a:srgbClr val="000000"/>
                </a:solidFill>
                <a:latin typeface="ITC Souvenir Bold" pitchFamily="34" charset="0"/>
                <a:ea typeface="ITC Souvenir Bold" pitchFamily="34" charset="-122"/>
                <a:cs typeface="ITC Souvenir Bold" pitchFamily="34" charset="-120"/>
              </a:rPr>
              <a:t>Frameworks and Tools</a:t>
            </a:r>
            <a:endParaRPr lang="en-US" sz="5400" dirty="0"/>
          </a:p>
        </p:txBody>
      </p:sp>
      <p:sp>
        <p:nvSpPr>
          <p:cNvPr id="5" name="Text 2"/>
          <p:cNvSpPr/>
          <p:nvPr/>
        </p:nvSpPr>
        <p:spPr>
          <a:xfrm>
            <a:off x="11315700" y="6019800"/>
            <a:ext cx="4238625" cy="609600"/>
          </a:xfrm>
          <a:prstGeom prst="rect">
            <a:avLst/>
          </a:prstGeom>
          <a:noFill/>
          <a:ln/>
        </p:spPr>
        <p:txBody>
          <a:bodyPr wrap="square" lIns="0" tIns="0" rIns="0" bIns="0" rtlCol="0" anchor="t"/>
          <a:lstStyle/>
          <a:p>
            <a:pPr marL="0" indent="0" algn="ctr">
              <a:lnSpc>
                <a:spcPts val="4800"/>
              </a:lnSpc>
              <a:buNone/>
            </a:pPr>
            <a:r>
              <a:rPr lang="en-US" sz="2700" dirty="0">
                <a:solidFill>
                  <a:srgbClr val="000000"/>
                </a:solidFill>
                <a:latin typeface="Montserrat Medium" pitchFamily="34" charset="0"/>
                <a:ea typeface="Montserrat Medium" pitchFamily="34" charset="-122"/>
                <a:cs typeface="Montserrat Medium" pitchFamily="34" charset="-120"/>
              </a:rPr>
              <a:t>And many more...</a:t>
            </a:r>
            <a:endParaRPr lang="en-US" sz="27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solidFill>
          <a:srgbClr val="DCDCDC"/>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9763125" y="1447800"/>
            <a:ext cx="5781675" cy="8839200"/>
          </a:xfrm>
          <a:prstGeom prst="rect">
            <a:avLst/>
          </a:prstGeom>
        </p:spPr>
      </p:pic>
      <p:sp>
        <p:nvSpPr>
          <p:cNvPr id="3" name="Text 0"/>
          <p:cNvSpPr/>
          <p:nvPr/>
        </p:nvSpPr>
        <p:spPr>
          <a:xfrm>
            <a:off x="1466850" y="1143000"/>
            <a:ext cx="6076950" cy="419100"/>
          </a:xfrm>
          <a:prstGeom prst="rect">
            <a:avLst/>
          </a:prstGeom>
          <a:noFill/>
          <a:ln/>
        </p:spPr>
        <p:txBody>
          <a:bodyPr wrap="square" lIns="0" tIns="0" rIns="0" bIns="0" rtlCol="0" anchor="t"/>
          <a:lstStyle/>
          <a:p>
            <a:pPr marL="0" indent="0" algn="l">
              <a:lnSpc>
                <a:spcPts val="3150"/>
              </a:lnSpc>
              <a:buNone/>
            </a:pPr>
            <a:r>
              <a:rPr lang="en-US" sz="2700" dirty="0">
                <a:solidFill>
                  <a:srgbClr val="363635"/>
                </a:solidFill>
                <a:latin typeface="Roboto Black" pitchFamily="34" charset="0"/>
                <a:ea typeface="Roboto Black" pitchFamily="34" charset="-122"/>
                <a:cs typeface="Roboto Black" pitchFamily="34" charset="-120"/>
              </a:rPr>
              <a:t>Prototype Implementation Status</a:t>
            </a:r>
            <a:endParaRPr lang="en-US" sz="2700" dirty="0"/>
          </a:p>
        </p:txBody>
      </p:sp>
      <p:sp>
        <p:nvSpPr>
          <p:cNvPr id="4" name="Text 1"/>
          <p:cNvSpPr/>
          <p:nvPr/>
        </p:nvSpPr>
        <p:spPr>
          <a:xfrm>
            <a:off x="1466850" y="1981200"/>
            <a:ext cx="4733925" cy="857250"/>
          </a:xfrm>
          <a:prstGeom prst="rect">
            <a:avLst/>
          </a:prstGeom>
          <a:noFill/>
          <a:ln/>
        </p:spPr>
        <p:txBody>
          <a:bodyPr wrap="square" lIns="0" tIns="0" rIns="0" bIns="0" rtlCol="0" anchor="t"/>
          <a:lstStyle/>
          <a:p>
            <a:pPr marL="0" indent="0" algn="l">
              <a:lnSpc>
                <a:spcPts val="6300"/>
              </a:lnSpc>
              <a:buNone/>
            </a:pPr>
            <a:r>
              <a:rPr lang="en-US" sz="5400" b="1" dirty="0">
                <a:solidFill>
                  <a:srgbClr val="000000"/>
                </a:solidFill>
                <a:latin typeface="ITC Souvenir Bold" pitchFamily="34" charset="0"/>
                <a:ea typeface="ITC Souvenir Bold" pitchFamily="34" charset="-122"/>
                <a:cs typeface="ITC Souvenir Bold" pitchFamily="34" charset="-120"/>
              </a:rPr>
              <a:t>Wizard of Oz</a:t>
            </a:r>
            <a:endParaRPr lang="en-US" sz="5400" dirty="0"/>
          </a:p>
        </p:txBody>
      </p:sp>
      <p:sp>
        <p:nvSpPr>
          <p:cNvPr id="5" name="Text 2"/>
          <p:cNvSpPr/>
          <p:nvPr/>
        </p:nvSpPr>
        <p:spPr>
          <a:xfrm>
            <a:off x="1466850" y="3505200"/>
            <a:ext cx="5162550" cy="1219200"/>
          </a:xfrm>
          <a:prstGeom prst="rect">
            <a:avLst/>
          </a:prstGeom>
          <a:noFill/>
          <a:ln/>
        </p:spPr>
        <p:txBody>
          <a:bodyPr wrap="square" lIns="0" tIns="0" rIns="0" bIns="0" rtlCol="0" anchor="t"/>
          <a:lstStyle/>
          <a:p>
            <a:pPr marL="0" indent="0" algn="l">
              <a:lnSpc>
                <a:spcPts val="4800"/>
              </a:lnSpc>
              <a:buNone/>
            </a:pPr>
            <a:r>
              <a:rPr lang="en-US" sz="2700" dirty="0">
                <a:solidFill>
                  <a:srgbClr val="000000"/>
                </a:solidFill>
                <a:latin typeface="Montserrat Medium" pitchFamily="34" charset="0"/>
                <a:ea typeface="Montserrat Medium" pitchFamily="34" charset="-122"/>
                <a:cs typeface="Montserrat Medium" pitchFamily="34" charset="-120"/>
              </a:rPr>
              <a:t>Press-able components only change focus</a:t>
            </a:r>
            <a:endParaRPr lang="en-US" sz="2700" dirty="0"/>
          </a:p>
        </p:txBody>
      </p:sp>
      <p:sp>
        <p:nvSpPr>
          <p:cNvPr id="6" name="Text 3"/>
          <p:cNvSpPr/>
          <p:nvPr/>
        </p:nvSpPr>
        <p:spPr>
          <a:xfrm>
            <a:off x="1466850" y="5143500"/>
            <a:ext cx="6534150" cy="609600"/>
          </a:xfrm>
          <a:prstGeom prst="rect">
            <a:avLst/>
          </a:prstGeom>
          <a:noFill/>
          <a:ln/>
        </p:spPr>
        <p:txBody>
          <a:bodyPr wrap="square" lIns="0" tIns="0" rIns="0" bIns="0" rtlCol="0" anchor="t"/>
          <a:lstStyle/>
          <a:p>
            <a:pPr marL="0" indent="0" algn="l">
              <a:lnSpc>
                <a:spcPts val="4800"/>
              </a:lnSpc>
              <a:buNone/>
            </a:pPr>
            <a:r>
              <a:rPr lang="en-US" sz="2700" dirty="0">
                <a:solidFill>
                  <a:srgbClr val="000000"/>
                </a:solidFill>
                <a:latin typeface="Montserrat Medium" pitchFamily="34" charset="0"/>
                <a:ea typeface="Montserrat Medium" pitchFamily="34" charset="-122"/>
                <a:cs typeface="Montserrat Medium" pitchFamily="34" charset="-120"/>
              </a:rPr>
              <a:t>Log-in authentication is hackable</a:t>
            </a:r>
            <a:endParaRPr lang="en-US" sz="27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solidFill>
          <a:srgbClr val="DCDCDC"/>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4568488" y="5511068"/>
            <a:ext cx="1081088" cy="350713"/>
          </a:xfrm>
          <a:prstGeom prst="rect">
            <a:avLst/>
          </a:prstGeom>
        </p:spPr>
      </p:pic>
      <p:pic>
        <p:nvPicPr>
          <p:cNvPr id="3" name="Image 1" descr="preencoded.png"/>
          <p:cNvPicPr>
            <a:picLocks noChangeAspect="1"/>
          </p:cNvPicPr>
          <p:nvPr/>
        </p:nvPicPr>
        <p:blipFill>
          <a:blip r:embed="rId5"/>
          <a:srcRect/>
          <a:stretch/>
        </p:blipFill>
        <p:spPr>
          <a:xfrm>
            <a:off x="10725150" y="1200150"/>
            <a:ext cx="3752850" cy="8134350"/>
          </a:xfrm>
          <a:prstGeom prst="rect">
            <a:avLst/>
          </a:prstGeom>
        </p:spPr>
      </p:pic>
      <p:sp>
        <p:nvSpPr>
          <p:cNvPr id="4" name="Text 0"/>
          <p:cNvSpPr/>
          <p:nvPr/>
        </p:nvSpPr>
        <p:spPr>
          <a:xfrm>
            <a:off x="1466850" y="1143000"/>
            <a:ext cx="6076950" cy="419100"/>
          </a:xfrm>
          <a:prstGeom prst="rect">
            <a:avLst/>
          </a:prstGeom>
          <a:noFill/>
          <a:ln/>
        </p:spPr>
        <p:txBody>
          <a:bodyPr wrap="square" lIns="0" tIns="0" rIns="0" bIns="0" rtlCol="0" anchor="t"/>
          <a:lstStyle/>
          <a:p>
            <a:pPr marL="0" indent="0" algn="l">
              <a:lnSpc>
                <a:spcPts val="3150"/>
              </a:lnSpc>
              <a:buNone/>
            </a:pPr>
            <a:r>
              <a:rPr lang="en-US" sz="2700" dirty="0">
                <a:solidFill>
                  <a:srgbClr val="363635"/>
                </a:solidFill>
                <a:latin typeface="Roboto Black" pitchFamily="34" charset="0"/>
                <a:ea typeface="Roboto Black" pitchFamily="34" charset="-122"/>
                <a:cs typeface="Roboto Black" pitchFamily="34" charset="-120"/>
              </a:rPr>
              <a:t>Prototype Implementation Status</a:t>
            </a:r>
            <a:endParaRPr lang="en-US" sz="2700" dirty="0"/>
          </a:p>
        </p:txBody>
      </p:sp>
      <p:sp>
        <p:nvSpPr>
          <p:cNvPr id="5" name="Text 1"/>
          <p:cNvSpPr/>
          <p:nvPr/>
        </p:nvSpPr>
        <p:spPr>
          <a:xfrm>
            <a:off x="1466850" y="1981200"/>
            <a:ext cx="7400925" cy="857250"/>
          </a:xfrm>
          <a:prstGeom prst="rect">
            <a:avLst/>
          </a:prstGeom>
          <a:noFill/>
          <a:ln/>
        </p:spPr>
        <p:txBody>
          <a:bodyPr wrap="square" lIns="0" tIns="0" rIns="0" bIns="0" rtlCol="0" anchor="t"/>
          <a:lstStyle/>
          <a:p>
            <a:pPr marL="0" indent="0" algn="l">
              <a:lnSpc>
                <a:spcPts val="6300"/>
              </a:lnSpc>
              <a:buNone/>
            </a:pPr>
            <a:r>
              <a:rPr lang="en-US" sz="5400" b="1" dirty="0">
                <a:solidFill>
                  <a:srgbClr val="000000"/>
                </a:solidFill>
                <a:latin typeface="ITC Souvenir Bold" pitchFamily="34" charset="0"/>
                <a:ea typeface="ITC Souvenir Bold" pitchFamily="34" charset="-122"/>
                <a:cs typeface="ITC Souvenir Bold" pitchFamily="34" charset="-120"/>
              </a:rPr>
              <a:t>Hard Coded Aspects</a:t>
            </a:r>
            <a:endParaRPr lang="en-US" sz="5400" dirty="0"/>
          </a:p>
        </p:txBody>
      </p:sp>
      <p:sp>
        <p:nvSpPr>
          <p:cNvPr id="6" name="Text 2"/>
          <p:cNvSpPr/>
          <p:nvPr/>
        </p:nvSpPr>
        <p:spPr>
          <a:xfrm>
            <a:off x="1447800" y="3552825"/>
            <a:ext cx="5162550" cy="5105400"/>
          </a:xfrm>
          <a:prstGeom prst="rect">
            <a:avLst/>
          </a:prstGeom>
          <a:noFill/>
          <a:ln/>
        </p:spPr>
        <p:txBody>
          <a:bodyPr wrap="square" lIns="0" tIns="0" rIns="0" bIns="0" rtlCol="0" anchor="t"/>
          <a:lstStyle/>
          <a:p>
            <a:pPr marL="0" indent="0" algn="l">
              <a:lnSpc>
                <a:spcPts val="4800"/>
              </a:lnSpc>
              <a:buNone/>
            </a:pPr>
            <a:r>
              <a:rPr lang="en-US" sz="2700" dirty="0">
                <a:solidFill>
                  <a:srgbClr val="000000"/>
                </a:solidFill>
                <a:latin typeface="Montserrat Medium" pitchFamily="34" charset="0"/>
                <a:ea typeface="Montserrat Medium" pitchFamily="34" charset="-122"/>
                <a:cs typeface="Montserrat Medium" pitchFamily="34" charset="-120"/>
              </a:rPr>
              <a:t>User generated data, such as gardens available, photos, and chats
Users are not real
Text does not come from a database</a:t>
            </a:r>
            <a:endParaRPr lang="en-US" sz="2700" dirty="0"/>
          </a:p>
        </p:txBody>
      </p:sp>
      <p:sp>
        <p:nvSpPr>
          <p:cNvPr id="7" name="Text 3"/>
          <p:cNvSpPr/>
          <p:nvPr/>
        </p:nvSpPr>
        <p:spPr>
          <a:xfrm>
            <a:off x="15868650" y="5372100"/>
            <a:ext cx="1933575" cy="762000"/>
          </a:xfrm>
          <a:prstGeom prst="rect">
            <a:avLst/>
          </a:prstGeom>
          <a:noFill/>
          <a:ln/>
        </p:spPr>
        <p:txBody>
          <a:bodyPr wrap="square" lIns="0" tIns="0" rIns="0" bIns="0" rtlCol="0" anchor="t"/>
          <a:lstStyle/>
          <a:p>
            <a:pPr marL="0" indent="0" algn="l">
              <a:lnSpc>
                <a:spcPts val="4800"/>
              </a:lnSpc>
              <a:buNone/>
            </a:pPr>
            <a:r>
              <a:rPr lang="en-US" sz="2700" dirty="0">
                <a:solidFill>
                  <a:srgbClr val="000000"/>
                </a:solidFill>
                <a:latin typeface="Montserrat Medium" pitchFamily="34" charset="0"/>
                <a:ea typeface="Montserrat Medium" pitchFamily="34" charset="-122"/>
                <a:cs typeface="Montserrat Medium" pitchFamily="34" charset="-120"/>
              </a:rPr>
              <a:t>Not real!</a:t>
            </a:r>
            <a:endParaRPr lang="en-US" sz="27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solidFill>
          <a:srgbClr val="DCDCDC"/>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485900" y="2895600"/>
            <a:ext cx="14620875" cy="5819775"/>
          </a:xfrm>
          <a:prstGeom prst="rect">
            <a:avLst/>
          </a:prstGeom>
        </p:spPr>
      </p:pic>
      <p:sp>
        <p:nvSpPr>
          <p:cNvPr id="3" name="Text 0"/>
          <p:cNvSpPr/>
          <p:nvPr/>
        </p:nvSpPr>
        <p:spPr>
          <a:xfrm>
            <a:off x="1466850" y="1143000"/>
            <a:ext cx="6076950" cy="419100"/>
          </a:xfrm>
          <a:prstGeom prst="rect">
            <a:avLst/>
          </a:prstGeom>
          <a:noFill/>
          <a:ln/>
        </p:spPr>
        <p:txBody>
          <a:bodyPr wrap="square" lIns="0" tIns="0" rIns="0" bIns="0" rtlCol="0" anchor="t"/>
          <a:lstStyle/>
          <a:p>
            <a:pPr marL="0" indent="0" algn="l">
              <a:lnSpc>
                <a:spcPts val="3150"/>
              </a:lnSpc>
              <a:buNone/>
            </a:pPr>
            <a:r>
              <a:rPr lang="en-US" sz="2700" dirty="0">
                <a:solidFill>
                  <a:srgbClr val="000000"/>
                </a:solidFill>
                <a:latin typeface="ITC Souvenir Medium" pitchFamily="34" charset="0"/>
                <a:ea typeface="ITC Souvenir Medium" pitchFamily="34" charset="-122"/>
                <a:cs typeface="ITC Souvenir Medium" pitchFamily="34" charset="-120"/>
              </a:rPr>
              <a:t>Prototype Implementation Status</a:t>
            </a:r>
            <a:endParaRPr lang="en-US" sz="2700" dirty="0"/>
          </a:p>
        </p:txBody>
      </p:sp>
      <p:sp>
        <p:nvSpPr>
          <p:cNvPr id="4" name="Text 1"/>
          <p:cNvSpPr/>
          <p:nvPr/>
        </p:nvSpPr>
        <p:spPr>
          <a:xfrm>
            <a:off x="1466850" y="2895600"/>
            <a:ext cx="3143250" cy="571500"/>
          </a:xfrm>
          <a:prstGeom prst="rect">
            <a:avLst/>
          </a:prstGeom>
          <a:noFill/>
          <a:ln/>
        </p:spPr>
        <p:txBody>
          <a:bodyPr wrap="square" lIns="0" tIns="0" rIns="0" bIns="0" rtlCol="0" anchor="t"/>
          <a:lstStyle/>
          <a:p>
            <a:pPr marL="0" indent="0" algn="l">
              <a:lnSpc>
                <a:spcPts val="4200"/>
              </a:lnSpc>
              <a:buNone/>
            </a:pPr>
            <a:r>
              <a:rPr lang="en-US" sz="3600" b="1" dirty="0">
                <a:solidFill>
                  <a:srgbClr val="000000"/>
                </a:solidFill>
                <a:latin typeface="ITC Souvenir Bold" pitchFamily="34" charset="0"/>
                <a:ea typeface="ITC Souvenir Bold" pitchFamily="34" charset="-122"/>
                <a:cs typeface="ITC Souvenir Bold" pitchFamily="34" charset="-120"/>
              </a:rPr>
              <a:t>Implemented</a:t>
            </a:r>
            <a:endParaRPr lang="en-US" sz="3600" dirty="0"/>
          </a:p>
        </p:txBody>
      </p:sp>
      <p:sp>
        <p:nvSpPr>
          <p:cNvPr id="5" name="Text 2"/>
          <p:cNvSpPr/>
          <p:nvPr/>
        </p:nvSpPr>
        <p:spPr>
          <a:xfrm>
            <a:off x="1990725" y="4448175"/>
            <a:ext cx="5429250" cy="4267200"/>
          </a:xfrm>
          <a:prstGeom prst="rect">
            <a:avLst/>
          </a:prstGeom>
          <a:noFill/>
          <a:ln/>
        </p:spPr>
        <p:txBody>
          <a:bodyPr wrap="square" lIns="0" tIns="0" rIns="0" bIns="0" rtlCol="0" anchor="t"/>
          <a:lstStyle/>
          <a:p>
            <a:pPr marL="0" indent="0" algn="l">
              <a:lnSpc>
                <a:spcPts val="4800"/>
              </a:lnSpc>
              <a:buNone/>
            </a:pPr>
            <a:r>
              <a:rPr lang="en-US" sz="2700" dirty="0">
                <a:solidFill>
                  <a:srgbClr val="000000"/>
                </a:solidFill>
                <a:latin typeface="Montserrat Medium" pitchFamily="34" charset="0"/>
                <a:ea typeface="Montserrat Medium" pitchFamily="34" charset="-122"/>
                <a:cs typeface="Montserrat Medium" pitchFamily="34" charset="-120"/>
              </a:rPr>
              <a:t>Check in on friend task flow, including...
Form field validation
Image selection and upload
Firebase authentication
Contact retrieval</a:t>
            </a:r>
            <a:endParaRPr lang="en-US" sz="2700" dirty="0"/>
          </a:p>
        </p:txBody>
      </p:sp>
      <p:sp>
        <p:nvSpPr>
          <p:cNvPr id="6" name="Text 3"/>
          <p:cNvSpPr/>
          <p:nvPr/>
        </p:nvSpPr>
        <p:spPr>
          <a:xfrm>
            <a:off x="9105900" y="2895600"/>
            <a:ext cx="3762375" cy="571500"/>
          </a:xfrm>
          <a:prstGeom prst="rect">
            <a:avLst/>
          </a:prstGeom>
          <a:noFill/>
          <a:ln/>
        </p:spPr>
        <p:txBody>
          <a:bodyPr wrap="square" lIns="0" tIns="0" rIns="0" bIns="0" rtlCol="0" anchor="t"/>
          <a:lstStyle/>
          <a:p>
            <a:pPr marL="0" indent="0" algn="l">
              <a:lnSpc>
                <a:spcPts val="4200"/>
              </a:lnSpc>
              <a:buNone/>
            </a:pPr>
            <a:r>
              <a:rPr lang="en-US" sz="3600" b="1" dirty="0">
                <a:solidFill>
                  <a:srgbClr val="000000"/>
                </a:solidFill>
                <a:latin typeface="ITC Souvenir Bold" pitchFamily="34" charset="0"/>
                <a:ea typeface="ITC Souvenir Bold" pitchFamily="34" charset="-122"/>
                <a:cs typeface="ITC Souvenir Bold" pitchFamily="34" charset="-120"/>
              </a:rPr>
              <a:t>Unimplemented</a:t>
            </a:r>
            <a:endParaRPr lang="en-US" sz="3600" dirty="0"/>
          </a:p>
        </p:txBody>
      </p:sp>
      <p:sp>
        <p:nvSpPr>
          <p:cNvPr id="7" name="Text 4"/>
          <p:cNvSpPr/>
          <p:nvPr/>
        </p:nvSpPr>
        <p:spPr>
          <a:xfrm>
            <a:off x="9686925" y="4410075"/>
            <a:ext cx="5676900" cy="2438400"/>
          </a:xfrm>
          <a:prstGeom prst="rect">
            <a:avLst/>
          </a:prstGeom>
          <a:noFill/>
          <a:ln/>
        </p:spPr>
        <p:txBody>
          <a:bodyPr wrap="square" lIns="0" tIns="0" rIns="0" bIns="0" rtlCol="0" anchor="t"/>
          <a:lstStyle/>
          <a:p>
            <a:pPr marL="0" indent="0" algn="l">
              <a:lnSpc>
                <a:spcPts val="4800"/>
              </a:lnSpc>
              <a:buNone/>
            </a:pPr>
            <a:r>
              <a:rPr lang="en-US" sz="2700" dirty="0">
                <a:solidFill>
                  <a:srgbClr val="000000"/>
                </a:solidFill>
                <a:latin typeface="Montserrat Medium" pitchFamily="34" charset="0"/>
                <a:ea typeface="Montserrat Medium" pitchFamily="34" charset="-122"/>
                <a:cs typeface="Montserrat Medium" pitchFamily="34" charset="-120"/>
              </a:rPr>
              <a:t>Chat will all users
Realtime database for chat
Store photos on cloud
Learn page</a:t>
            </a:r>
            <a:endParaRPr lang="en-US" sz="27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solidFill>
          <a:srgbClr val="363635"/>
        </a:solidFill>
        <a:effectLst/>
      </p:bgPr>
    </p:bg>
    <p:spTree>
      <p:nvGrpSpPr>
        <p:cNvPr id="1" name=""/>
        <p:cNvGrpSpPr/>
        <p:nvPr/>
      </p:nvGrpSpPr>
      <p:grpSpPr>
        <a:xfrm>
          <a:off x="0" y="0"/>
          <a:ext cx="0" cy="0"/>
          <a:chOff x="0" y="0"/>
          <a:chExt cx="0" cy="0"/>
        </a:xfrm>
      </p:grpSpPr>
      <p:sp>
        <p:nvSpPr>
          <p:cNvPr id="2" name="Text 0"/>
          <p:cNvSpPr/>
          <p:nvPr/>
        </p:nvSpPr>
        <p:spPr>
          <a:xfrm>
            <a:off x="6124575" y="4724400"/>
            <a:ext cx="6057900" cy="857250"/>
          </a:xfrm>
          <a:prstGeom prst="rect">
            <a:avLst/>
          </a:prstGeom>
          <a:noFill/>
          <a:ln/>
        </p:spPr>
        <p:txBody>
          <a:bodyPr wrap="square" lIns="0" tIns="0" rIns="0" bIns="0" rtlCol="0" anchor="t"/>
          <a:lstStyle/>
          <a:p>
            <a:pPr marL="0" indent="0" algn="l">
              <a:lnSpc>
                <a:spcPts val="6300"/>
              </a:lnSpc>
              <a:buNone/>
            </a:pPr>
            <a:r>
              <a:rPr lang="en-US" sz="5400" b="1" dirty="0">
                <a:solidFill>
                  <a:srgbClr val="FFFFFF"/>
                </a:solidFill>
                <a:latin typeface="ITC Souvenir Bold" pitchFamily="34" charset="0"/>
                <a:ea typeface="ITC Souvenir Bold" pitchFamily="34" charset="-122"/>
                <a:cs typeface="ITC Souvenir Bold" pitchFamily="34" charset="-120"/>
              </a:rPr>
              <a:t>Live Demo Time!</a:t>
            </a:r>
            <a:endParaRPr lang="en-US" sz="5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363635"/>
        </a:solidFill>
        <a:effectLst/>
      </p:bgPr>
    </p:bg>
    <p:spTree>
      <p:nvGrpSpPr>
        <p:cNvPr id="1" name=""/>
        <p:cNvGrpSpPr/>
        <p:nvPr/>
      </p:nvGrpSpPr>
      <p:grpSpPr>
        <a:xfrm>
          <a:off x="0" y="0"/>
          <a:ext cx="0" cy="0"/>
          <a:chOff x="0" y="0"/>
          <a:chExt cx="0" cy="0"/>
        </a:xfrm>
      </p:grpSpPr>
      <p:sp>
        <p:nvSpPr>
          <p:cNvPr id="2" name="Text 0"/>
          <p:cNvSpPr/>
          <p:nvPr/>
        </p:nvSpPr>
        <p:spPr>
          <a:xfrm>
            <a:off x="1466850" y="1219200"/>
            <a:ext cx="2695575" cy="857250"/>
          </a:xfrm>
          <a:prstGeom prst="rect">
            <a:avLst/>
          </a:prstGeom>
          <a:noFill/>
          <a:ln/>
        </p:spPr>
        <p:txBody>
          <a:bodyPr wrap="square" lIns="0" tIns="0" rIns="0" bIns="0" rtlCol="0" anchor="t"/>
          <a:lstStyle/>
          <a:p>
            <a:pPr marL="0" indent="0" algn="l">
              <a:lnSpc>
                <a:spcPts val="6300"/>
              </a:lnSpc>
              <a:buNone/>
            </a:pPr>
            <a:r>
              <a:rPr lang="en-US" sz="5400" b="1" dirty="0">
                <a:solidFill>
                  <a:srgbClr val="FFFFFF"/>
                </a:solidFill>
                <a:latin typeface="ITC Souvenir Bold" pitchFamily="34" charset="0"/>
                <a:ea typeface="ITC Souvenir Bold" pitchFamily="34" charset="-122"/>
                <a:cs typeface="ITC Souvenir Bold" pitchFamily="34" charset="-120"/>
              </a:rPr>
              <a:t>Outline</a:t>
            </a:r>
            <a:endParaRPr lang="en-US" sz="5400" dirty="0"/>
          </a:p>
        </p:txBody>
      </p:sp>
      <p:sp>
        <p:nvSpPr>
          <p:cNvPr id="3" name="Text 1"/>
          <p:cNvSpPr/>
          <p:nvPr/>
        </p:nvSpPr>
        <p:spPr>
          <a:xfrm>
            <a:off x="1466850" y="5943600"/>
            <a:ext cx="10306050" cy="3619500"/>
          </a:xfrm>
          <a:prstGeom prst="rect">
            <a:avLst/>
          </a:prstGeom>
          <a:noFill/>
          <a:ln/>
        </p:spPr>
        <p:txBody>
          <a:bodyPr wrap="square" lIns="0" tIns="0" rIns="0" bIns="0" rtlCol="0" anchor="t"/>
          <a:lstStyle/>
          <a:p>
            <a:pPr marL="0" indent="0" algn="l">
              <a:lnSpc>
                <a:spcPts val="5625"/>
              </a:lnSpc>
              <a:buNone/>
            </a:pPr>
            <a:r>
              <a:rPr lang="en-US" sz="4800" dirty="0">
                <a:solidFill>
                  <a:srgbClr val="FFFFFF"/>
                </a:solidFill>
                <a:latin typeface="ITC Souvenir Medium" pitchFamily="34" charset="0"/>
                <a:ea typeface="ITC Souvenir Medium" pitchFamily="34" charset="-122"/>
                <a:cs typeface="ITC Souvenir Medium" pitchFamily="34" charset="-120"/>
              </a:rPr>
              <a:t>Problem &amp; Solution Review
Heuristic Evaluation Results
Revisions
Prototype Implementation Status
Live Demo</a:t>
            </a:r>
            <a:endParaRPr lang="en-US" sz="4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363635"/>
        </a:solidFill>
        <a:effectLst/>
      </p:bgPr>
    </p:bg>
    <p:spTree>
      <p:nvGrpSpPr>
        <p:cNvPr id="1" name=""/>
        <p:cNvGrpSpPr/>
        <p:nvPr/>
      </p:nvGrpSpPr>
      <p:grpSpPr>
        <a:xfrm>
          <a:off x="0" y="0"/>
          <a:ext cx="0" cy="0"/>
          <a:chOff x="0" y="0"/>
          <a:chExt cx="0" cy="0"/>
        </a:xfrm>
      </p:grpSpPr>
      <p:sp>
        <p:nvSpPr>
          <p:cNvPr id="2" name="Text 0"/>
          <p:cNvSpPr/>
          <p:nvPr/>
        </p:nvSpPr>
        <p:spPr>
          <a:xfrm>
            <a:off x="4257675" y="4743450"/>
            <a:ext cx="9944100" cy="857250"/>
          </a:xfrm>
          <a:prstGeom prst="rect">
            <a:avLst/>
          </a:prstGeom>
          <a:noFill/>
          <a:ln/>
        </p:spPr>
        <p:txBody>
          <a:bodyPr wrap="square" lIns="0" tIns="0" rIns="0" bIns="0" rtlCol="0" anchor="t"/>
          <a:lstStyle/>
          <a:p>
            <a:pPr marL="0" indent="0" algn="l">
              <a:lnSpc>
                <a:spcPts val="6300"/>
              </a:lnSpc>
              <a:buNone/>
            </a:pPr>
            <a:r>
              <a:rPr lang="en-US" sz="5400" b="1" dirty="0">
                <a:solidFill>
                  <a:srgbClr val="FFFFFF"/>
                </a:solidFill>
                <a:latin typeface="ITC Souvenir Bold" pitchFamily="34" charset="0"/>
                <a:ea typeface="ITC Souvenir Bold" pitchFamily="34" charset="-122"/>
                <a:cs typeface="ITC Souvenir Bold" pitchFamily="34" charset="-120"/>
              </a:rPr>
              <a:t>Problem &amp; Solution Review</a:t>
            </a:r>
            <a:endParaRPr lang="en-US" sz="5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DCDCDC"/>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743325" y="2624138"/>
            <a:ext cx="10801350" cy="6381750"/>
          </a:xfrm>
          <a:prstGeom prst="rect">
            <a:avLst/>
          </a:prstGeom>
        </p:spPr>
      </p:pic>
      <p:sp>
        <p:nvSpPr>
          <p:cNvPr id="3" name="Text 0"/>
          <p:cNvSpPr/>
          <p:nvPr/>
        </p:nvSpPr>
        <p:spPr>
          <a:xfrm>
            <a:off x="1590675" y="1228725"/>
            <a:ext cx="3181350" cy="409575"/>
          </a:xfrm>
          <a:prstGeom prst="rect">
            <a:avLst/>
          </a:prstGeom>
          <a:noFill/>
          <a:ln/>
        </p:spPr>
        <p:txBody>
          <a:bodyPr wrap="square" lIns="0" tIns="0" rIns="0" bIns="0" rtlCol="0" anchor="t"/>
          <a:lstStyle/>
          <a:p>
            <a:pPr marL="0" indent="0" algn="l">
              <a:lnSpc>
                <a:spcPts val="3150"/>
              </a:lnSpc>
              <a:buNone/>
            </a:pPr>
            <a:r>
              <a:rPr lang="en-US" sz="2700" dirty="0">
                <a:solidFill>
                  <a:srgbClr val="000000"/>
                </a:solidFill>
                <a:latin typeface="ITC Souvenir Medium" pitchFamily="34" charset="0"/>
                <a:ea typeface="ITC Souvenir Medium" pitchFamily="34" charset="-122"/>
                <a:cs typeface="ITC Souvenir Medium" pitchFamily="34" charset="-120"/>
              </a:rPr>
              <a:t>Problem &amp; Solution</a:t>
            </a:r>
            <a:endParaRPr lang="en-US" sz="2700" dirty="0"/>
          </a:p>
        </p:txBody>
      </p:sp>
      <p:sp>
        <p:nvSpPr>
          <p:cNvPr id="4" name="Text 1"/>
          <p:cNvSpPr/>
          <p:nvPr/>
        </p:nvSpPr>
        <p:spPr>
          <a:xfrm>
            <a:off x="3724275" y="2624138"/>
            <a:ext cx="4143375" cy="571500"/>
          </a:xfrm>
          <a:prstGeom prst="rect">
            <a:avLst/>
          </a:prstGeom>
          <a:noFill/>
          <a:ln/>
        </p:spPr>
        <p:txBody>
          <a:bodyPr wrap="square" lIns="0" tIns="0" rIns="0" bIns="0" rtlCol="0" anchor="t"/>
          <a:lstStyle/>
          <a:p>
            <a:pPr marL="0" indent="0" algn="l">
              <a:lnSpc>
                <a:spcPts val="4200"/>
              </a:lnSpc>
              <a:buNone/>
            </a:pPr>
            <a:r>
              <a:rPr lang="en-US" sz="3600" b="1" dirty="0">
                <a:solidFill>
                  <a:srgbClr val="000000"/>
                </a:solidFill>
                <a:latin typeface="ITC Souvenir Bold" pitchFamily="34" charset="0"/>
                <a:ea typeface="ITC Souvenir Bold" pitchFamily="34" charset="-122"/>
                <a:cs typeface="ITC Souvenir Bold" pitchFamily="34" charset="-120"/>
              </a:rPr>
              <a:t>Needs &amp; solution</a:t>
            </a:r>
            <a:endParaRPr lang="en-US" sz="3600" dirty="0"/>
          </a:p>
        </p:txBody>
      </p:sp>
      <p:sp>
        <p:nvSpPr>
          <p:cNvPr id="5" name="Text 2"/>
          <p:cNvSpPr/>
          <p:nvPr/>
        </p:nvSpPr>
        <p:spPr>
          <a:xfrm>
            <a:off x="3724275" y="3652838"/>
            <a:ext cx="790575" cy="276225"/>
          </a:xfrm>
          <a:prstGeom prst="rect">
            <a:avLst/>
          </a:prstGeom>
          <a:noFill/>
          <a:ln/>
        </p:spPr>
        <p:txBody>
          <a:bodyPr wrap="square" lIns="0" tIns="0" rIns="0" bIns="0" rtlCol="0" anchor="ctr"/>
          <a:lstStyle/>
          <a:p>
            <a:pPr marL="0" indent="0" algn="l">
              <a:lnSpc>
                <a:spcPts val="2175"/>
              </a:lnSpc>
              <a:buNone/>
            </a:pPr>
            <a:r>
              <a:rPr lang="en-US" sz="1800" b="1" dirty="0">
                <a:solidFill>
                  <a:srgbClr val="000000"/>
                </a:solidFill>
                <a:latin typeface="Inter Bold" pitchFamily="34" charset="0"/>
                <a:ea typeface="Inter Bold" pitchFamily="34" charset="-122"/>
                <a:cs typeface="Inter Bold" pitchFamily="34" charset="-120"/>
              </a:rPr>
              <a:t>NEEDS</a:t>
            </a:r>
            <a:endParaRPr lang="en-US" sz="1800" dirty="0"/>
          </a:p>
        </p:txBody>
      </p:sp>
      <p:sp>
        <p:nvSpPr>
          <p:cNvPr id="6" name="Text 3"/>
          <p:cNvSpPr/>
          <p:nvPr/>
        </p:nvSpPr>
        <p:spPr>
          <a:xfrm>
            <a:off x="4695825" y="4576763"/>
            <a:ext cx="3924300" cy="381000"/>
          </a:xfrm>
          <a:prstGeom prst="rect">
            <a:avLst/>
          </a:prstGeom>
          <a:noFill/>
          <a:ln/>
        </p:spPr>
        <p:txBody>
          <a:bodyPr wrap="square" lIns="0" tIns="0" rIns="0" bIns="0" rtlCol="0" anchor="t"/>
          <a:lstStyle/>
          <a:p>
            <a:pPr marL="0" indent="0" algn="l">
              <a:lnSpc>
                <a:spcPts val="2775"/>
              </a:lnSpc>
              <a:buNone/>
            </a:pPr>
            <a:r>
              <a:rPr lang="en-US" sz="2400" b="1" dirty="0">
                <a:solidFill>
                  <a:srgbClr val="000000"/>
                </a:solidFill>
                <a:latin typeface="ITC Souvenir Bold" pitchFamily="34" charset="0"/>
                <a:ea typeface="ITC Souvenir Bold" pitchFamily="34" charset="-122"/>
                <a:cs typeface="ITC Souvenir Bold" pitchFamily="34" charset="-120"/>
              </a:rPr>
              <a:t>Create sense of purpose</a:t>
            </a:r>
            <a:endParaRPr lang="en-US" sz="2400" dirty="0"/>
          </a:p>
        </p:txBody>
      </p:sp>
      <p:sp>
        <p:nvSpPr>
          <p:cNvPr id="7" name="Text 4"/>
          <p:cNvSpPr/>
          <p:nvPr/>
        </p:nvSpPr>
        <p:spPr>
          <a:xfrm>
            <a:off x="4695825" y="6024563"/>
            <a:ext cx="2952750" cy="381000"/>
          </a:xfrm>
          <a:prstGeom prst="rect">
            <a:avLst/>
          </a:prstGeom>
          <a:noFill/>
          <a:ln/>
        </p:spPr>
        <p:txBody>
          <a:bodyPr wrap="square" lIns="0" tIns="0" rIns="0" bIns="0" rtlCol="0" anchor="t"/>
          <a:lstStyle/>
          <a:p>
            <a:pPr marL="0" indent="0" algn="l">
              <a:lnSpc>
                <a:spcPts val="2775"/>
              </a:lnSpc>
              <a:buNone/>
            </a:pPr>
            <a:r>
              <a:rPr lang="en-US" sz="2400" b="1" dirty="0">
                <a:solidFill>
                  <a:srgbClr val="000000"/>
                </a:solidFill>
                <a:latin typeface="ITC Souvenir Bold" pitchFamily="34" charset="0"/>
                <a:ea typeface="ITC Souvenir Bold" pitchFamily="34" charset="-122"/>
                <a:cs typeface="ITC Souvenir Bold" pitchFamily="34" charset="-120"/>
              </a:rPr>
              <a:t>Prevent loneliness</a:t>
            </a:r>
            <a:endParaRPr lang="en-US" sz="2400" dirty="0"/>
          </a:p>
        </p:txBody>
      </p:sp>
      <p:sp>
        <p:nvSpPr>
          <p:cNvPr id="8" name="Text 5"/>
          <p:cNvSpPr/>
          <p:nvPr/>
        </p:nvSpPr>
        <p:spPr>
          <a:xfrm>
            <a:off x="3724275" y="7281863"/>
            <a:ext cx="1209675" cy="276225"/>
          </a:xfrm>
          <a:prstGeom prst="rect">
            <a:avLst/>
          </a:prstGeom>
          <a:noFill/>
          <a:ln/>
        </p:spPr>
        <p:txBody>
          <a:bodyPr wrap="square" lIns="0" tIns="0" rIns="0" bIns="0" rtlCol="0" anchor="ctr"/>
          <a:lstStyle/>
          <a:p>
            <a:pPr marL="0" indent="0" algn="l">
              <a:lnSpc>
                <a:spcPts val="2175"/>
              </a:lnSpc>
              <a:buNone/>
            </a:pPr>
            <a:r>
              <a:rPr lang="en-US" sz="1800" b="1" dirty="0">
                <a:solidFill>
                  <a:srgbClr val="000000"/>
                </a:solidFill>
                <a:latin typeface="Inter Bold" pitchFamily="34" charset="0"/>
                <a:ea typeface="Inter Bold" pitchFamily="34" charset="-122"/>
                <a:cs typeface="Inter Bold" pitchFamily="34" charset="-120"/>
              </a:rPr>
              <a:t>SOLUTION</a:t>
            </a:r>
            <a:endParaRPr lang="en-US" sz="1800" dirty="0"/>
          </a:p>
        </p:txBody>
      </p:sp>
      <p:sp>
        <p:nvSpPr>
          <p:cNvPr id="9" name="Text 6"/>
          <p:cNvSpPr/>
          <p:nvPr/>
        </p:nvSpPr>
        <p:spPr>
          <a:xfrm>
            <a:off x="4143375" y="8205788"/>
            <a:ext cx="9982200" cy="381000"/>
          </a:xfrm>
          <a:prstGeom prst="rect">
            <a:avLst/>
          </a:prstGeom>
          <a:noFill/>
          <a:ln/>
        </p:spPr>
        <p:txBody>
          <a:bodyPr wrap="square" lIns="0" tIns="0" rIns="0" bIns="0" rtlCol="0" anchor="t"/>
          <a:lstStyle/>
          <a:p>
            <a:pPr marL="0" indent="0" algn="l">
              <a:lnSpc>
                <a:spcPts val="2775"/>
              </a:lnSpc>
              <a:buNone/>
            </a:pPr>
            <a:r>
              <a:rPr lang="en-US" sz="2400" b="1" dirty="0">
                <a:solidFill>
                  <a:srgbClr val="FFFFFF"/>
                </a:solidFill>
                <a:latin typeface="ITC Souvenir Bold" pitchFamily="34" charset="0"/>
                <a:ea typeface="ITC Souvenir Bold" pitchFamily="34" charset="-122"/>
                <a:cs typeface="ITC Souvenir Bold" pitchFamily="34" charset="-120"/>
              </a:rPr>
              <a:t>App that organizes shared gardens &amp; strengthens community</a:t>
            </a:r>
            <a:endParaRPr lang="en-US"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363635"/>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0248900" y="5124450"/>
            <a:ext cx="2257425" cy="361950"/>
          </a:xfrm>
          <a:prstGeom prst="rect">
            <a:avLst/>
          </a:prstGeom>
        </p:spPr>
      </p:pic>
      <p:pic>
        <p:nvPicPr>
          <p:cNvPr id="3" name="Image 1" descr="preencoded.pn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048250" y="5762625"/>
            <a:ext cx="3048000" cy="361950"/>
          </a:xfrm>
          <a:prstGeom prst="rect">
            <a:avLst/>
          </a:prstGeom>
        </p:spPr>
      </p:pic>
      <p:sp>
        <p:nvSpPr>
          <p:cNvPr id="4" name="Text 0"/>
          <p:cNvSpPr/>
          <p:nvPr/>
        </p:nvSpPr>
        <p:spPr>
          <a:xfrm>
            <a:off x="8267700" y="4219575"/>
            <a:ext cx="1724025" cy="323850"/>
          </a:xfrm>
          <a:prstGeom prst="rect">
            <a:avLst/>
          </a:prstGeom>
          <a:noFill/>
          <a:ln/>
        </p:spPr>
        <p:txBody>
          <a:bodyPr wrap="square" lIns="0" tIns="0" rIns="0" bIns="0" rtlCol="0" anchor="ctr"/>
          <a:lstStyle/>
          <a:p>
            <a:pPr marL="0" indent="0" algn="l">
              <a:lnSpc>
                <a:spcPts val="2550"/>
              </a:lnSpc>
              <a:buNone/>
            </a:pPr>
            <a:r>
              <a:rPr lang="en-US" sz="2100" dirty="0">
                <a:solidFill>
                  <a:srgbClr val="C3ECFC"/>
                </a:solidFill>
                <a:latin typeface="Inter Black" pitchFamily="34" charset="0"/>
                <a:ea typeface="Inter Black" pitchFamily="34" charset="-122"/>
                <a:cs typeface="Inter Black" pitchFamily="34" charset="-120"/>
              </a:rPr>
              <a:t>VALUE PROP</a:t>
            </a:r>
            <a:endParaRPr lang="en-US" sz="2100" dirty="0"/>
          </a:p>
        </p:txBody>
      </p:sp>
      <p:sp>
        <p:nvSpPr>
          <p:cNvPr id="5" name="Text 1"/>
          <p:cNvSpPr/>
          <p:nvPr/>
        </p:nvSpPr>
        <p:spPr>
          <a:xfrm>
            <a:off x="3381375" y="4772025"/>
            <a:ext cx="11515725" cy="1295400"/>
          </a:xfrm>
          <a:prstGeom prst="rect">
            <a:avLst/>
          </a:prstGeom>
          <a:noFill/>
          <a:ln/>
        </p:spPr>
        <p:txBody>
          <a:bodyPr wrap="square" lIns="0" tIns="0" rIns="0" bIns="0" rtlCol="0" anchor="ctr"/>
          <a:lstStyle/>
          <a:p>
            <a:pPr marL="0" indent="0" algn="ctr">
              <a:lnSpc>
                <a:spcPts val="5100"/>
              </a:lnSpc>
              <a:buNone/>
            </a:pPr>
            <a:r>
              <a:rPr lang="en-US" sz="4200" b="1" dirty="0">
                <a:solidFill>
                  <a:srgbClr val="FFFFFF"/>
                </a:solidFill>
                <a:latin typeface="Montserrat Bold" pitchFamily="34" charset="0"/>
                <a:ea typeface="Montserrat Bold" pitchFamily="34" charset="-122"/>
                <a:cs typeface="Montserrat Bold" pitchFamily="34" charset="-120"/>
              </a:rPr>
              <a:t>Creating newfound purpose and friendships through gardening</a:t>
            </a:r>
            <a:endParaRPr lang="en-US" sz="4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1C3A32"/>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1600200" y="2362200"/>
            <a:ext cx="15027232" cy="7258050"/>
          </a:xfrm>
          <a:prstGeom prst="rect">
            <a:avLst/>
          </a:prstGeom>
        </p:spPr>
      </p:pic>
      <p:sp>
        <p:nvSpPr>
          <p:cNvPr id="3" name="Text 0"/>
          <p:cNvSpPr/>
          <p:nvPr/>
        </p:nvSpPr>
        <p:spPr>
          <a:xfrm>
            <a:off x="1590675" y="1228725"/>
            <a:ext cx="2676525" cy="409575"/>
          </a:xfrm>
          <a:prstGeom prst="rect">
            <a:avLst/>
          </a:prstGeom>
          <a:noFill/>
          <a:ln/>
        </p:spPr>
        <p:txBody>
          <a:bodyPr wrap="square" lIns="0" tIns="0" rIns="0" bIns="0" rtlCol="0" anchor="t"/>
          <a:lstStyle/>
          <a:p>
            <a:pPr marL="0" indent="0" algn="l">
              <a:lnSpc>
                <a:spcPts val="3150"/>
              </a:lnSpc>
              <a:buNone/>
            </a:pPr>
            <a:r>
              <a:rPr lang="en-US" sz="2700" dirty="0">
                <a:solidFill>
                  <a:srgbClr val="FFFFFF"/>
                </a:solidFill>
                <a:latin typeface="ITC Souvenir Medium" pitchFamily="34" charset="0"/>
                <a:ea typeface="ITC Souvenir Medium" pitchFamily="34" charset="-122"/>
                <a:cs typeface="ITC Souvenir Medium" pitchFamily="34" charset="-120"/>
              </a:rPr>
              <a:t>MedFi Prototype</a:t>
            </a:r>
            <a:endParaRPr lang="en-US" sz="2700" dirty="0"/>
          </a:p>
        </p:txBody>
      </p:sp>
      <p:sp>
        <p:nvSpPr>
          <p:cNvPr id="4" name="Text 1"/>
          <p:cNvSpPr/>
          <p:nvPr/>
        </p:nvSpPr>
        <p:spPr>
          <a:xfrm>
            <a:off x="2724150" y="8291308"/>
            <a:ext cx="1085850" cy="228600"/>
          </a:xfrm>
          <a:prstGeom prst="rect">
            <a:avLst/>
          </a:prstGeom>
          <a:noFill/>
          <a:ln/>
        </p:spPr>
        <p:txBody>
          <a:bodyPr wrap="square" lIns="0" tIns="0" rIns="0" bIns="0" rtlCol="0" anchor="t"/>
          <a:lstStyle/>
          <a:p>
            <a:pPr marL="0" indent="0" algn="l">
              <a:lnSpc>
                <a:spcPts val="1811"/>
              </a:lnSpc>
              <a:buNone/>
            </a:pPr>
            <a:r>
              <a:rPr lang="en-US" sz="1207" b="1" kern="0" spc="-75" dirty="0">
                <a:solidFill>
                  <a:srgbClr val="000000"/>
                </a:solidFill>
                <a:latin typeface="Adelle Sans EXT Bold" pitchFamily="34" charset="0"/>
                <a:ea typeface="Adelle Sans EXT Bold" pitchFamily="34" charset="-122"/>
                <a:cs typeface="Adelle Sans EXT Bold" pitchFamily="34" charset="-120"/>
              </a:rPr>
              <a:t>Create Account</a:t>
            </a:r>
            <a:endParaRPr lang="en-US" sz="1207" dirty="0"/>
          </a:p>
        </p:txBody>
      </p:sp>
      <p:sp>
        <p:nvSpPr>
          <p:cNvPr id="5" name="Text 2"/>
          <p:cNvSpPr/>
          <p:nvPr/>
        </p:nvSpPr>
        <p:spPr>
          <a:xfrm>
            <a:off x="3048000" y="8928813"/>
            <a:ext cx="428625" cy="228600"/>
          </a:xfrm>
          <a:prstGeom prst="rect">
            <a:avLst/>
          </a:prstGeom>
          <a:noFill/>
          <a:ln/>
        </p:spPr>
        <p:txBody>
          <a:bodyPr wrap="square" lIns="0" tIns="0" rIns="0" bIns="0" rtlCol="0" anchor="t"/>
          <a:lstStyle/>
          <a:p>
            <a:pPr marL="0" indent="0" algn="l">
              <a:lnSpc>
                <a:spcPts val="1811"/>
              </a:lnSpc>
              <a:buNone/>
            </a:pPr>
            <a:r>
              <a:rPr lang="en-US" sz="1207" b="1" kern="0" spc="-75" dirty="0">
                <a:solidFill>
                  <a:srgbClr val="FFFFFF"/>
                </a:solidFill>
                <a:latin typeface="Adelle Sans EXT Bold" pitchFamily="34" charset="0"/>
                <a:ea typeface="Adelle Sans EXT Bold" pitchFamily="34" charset="-122"/>
                <a:cs typeface="Adelle Sans EXT Bold" pitchFamily="34" charset="-120"/>
              </a:rPr>
              <a:t>Log In</a:t>
            </a:r>
            <a:endParaRPr lang="en-US" sz="1207" dirty="0"/>
          </a:p>
        </p:txBody>
      </p:sp>
      <p:sp>
        <p:nvSpPr>
          <p:cNvPr id="6" name="Text 3"/>
          <p:cNvSpPr/>
          <p:nvPr/>
        </p:nvSpPr>
        <p:spPr>
          <a:xfrm>
            <a:off x="1781175" y="6314945"/>
            <a:ext cx="2804710" cy="485775"/>
          </a:xfrm>
          <a:prstGeom prst="rect">
            <a:avLst/>
          </a:prstGeom>
          <a:noFill/>
          <a:ln/>
        </p:spPr>
        <p:txBody>
          <a:bodyPr wrap="square" lIns="0" tIns="0" rIns="0" bIns="0" rtlCol="0" anchor="t"/>
          <a:lstStyle/>
          <a:p>
            <a:pPr marL="0" indent="0" algn="l">
              <a:lnSpc>
                <a:spcPts val="3000"/>
              </a:lnSpc>
              <a:buNone/>
            </a:pPr>
            <a:r>
              <a:rPr lang="en-US" sz="2549" b="1" kern="0" spc="-75" dirty="0">
                <a:solidFill>
                  <a:srgbClr val="FFFFFF"/>
                </a:solidFill>
                <a:latin typeface="Adelle Sans EXT Bold" pitchFamily="34" charset="0"/>
                <a:ea typeface="Adelle Sans EXT Bold" pitchFamily="34" charset="-122"/>
                <a:cs typeface="Adelle Sans EXT Bold" pitchFamily="34" charset="-120"/>
              </a:rPr>
              <a:t>Garden Together.</a:t>
            </a:r>
            <a:endParaRPr lang="en-US" sz="2549" dirty="0"/>
          </a:p>
        </p:txBody>
      </p:sp>
      <p:sp>
        <p:nvSpPr>
          <p:cNvPr id="7" name="Text 4"/>
          <p:cNvSpPr/>
          <p:nvPr/>
        </p:nvSpPr>
        <p:spPr>
          <a:xfrm>
            <a:off x="1781175" y="6902946"/>
            <a:ext cx="2804710" cy="771525"/>
          </a:xfrm>
          <a:prstGeom prst="rect">
            <a:avLst/>
          </a:prstGeom>
          <a:noFill/>
          <a:ln/>
        </p:spPr>
        <p:txBody>
          <a:bodyPr wrap="square" lIns="0" tIns="0" rIns="0" bIns="0" rtlCol="0" anchor="t"/>
          <a:lstStyle/>
          <a:p>
            <a:pPr marL="0" indent="0" algn="l">
              <a:lnSpc>
                <a:spcPts val="1575"/>
              </a:lnSpc>
              <a:buNone/>
            </a:pPr>
            <a:r>
              <a:rPr lang="en-US" sz="1342" kern="0" spc="-75" dirty="0">
                <a:solidFill>
                  <a:srgbClr val="FFFFFF"/>
                </a:solidFill>
                <a:latin typeface="Adelle Sans EXT Semibold" pitchFamily="34" charset="0"/>
                <a:ea typeface="Adelle Sans EXT Semibold" pitchFamily="34" charset="-122"/>
                <a:cs typeface="Adelle Sans EXT Semibold" pitchFamily="34" charset="-120"/>
              </a:rPr>
              <a:t>Organize a gardening group in minutes and work towards your very own harvest.</a:t>
            </a:r>
            <a:endParaRPr lang="en-US" sz="1342" dirty="0"/>
          </a:p>
        </p:txBody>
      </p:sp>
      <p:sp>
        <p:nvSpPr>
          <p:cNvPr id="8" name="Text 5"/>
          <p:cNvSpPr/>
          <p:nvPr/>
        </p:nvSpPr>
        <p:spPr>
          <a:xfrm>
            <a:off x="1819275" y="2489988"/>
            <a:ext cx="479067" cy="170377"/>
          </a:xfrm>
          <a:prstGeom prst="rect">
            <a:avLst/>
          </a:prstGeom>
          <a:noFill/>
          <a:ln/>
        </p:spPr>
        <p:txBody>
          <a:bodyPr wrap="square" lIns="0" tIns="0" rIns="0" bIns="0" rtlCol="0" anchor="t"/>
          <a:lstStyle/>
          <a:p>
            <a:pPr marL="0" indent="0" algn="ctr">
              <a:lnSpc>
                <a:spcPts val="1476"/>
              </a:lnSpc>
              <a:buNone/>
            </a:pPr>
            <a:r>
              <a:rPr lang="en-US" sz="1140" b="1" kern="0" spc="-27" dirty="0">
                <a:solidFill>
                  <a:srgbClr val="FFFFFF"/>
                </a:solidFill>
                <a:latin typeface="Merriweather Bold" pitchFamily="34" charset="0"/>
                <a:ea typeface="Merriweather Bold" pitchFamily="34" charset="-122"/>
                <a:cs typeface="Merriweather Bold" pitchFamily="34" charset="-120"/>
              </a:rPr>
              <a:t>9:41</a:t>
            </a:r>
            <a:endParaRPr lang="en-US" sz="1140" dirty="0"/>
          </a:p>
        </p:txBody>
      </p:sp>
      <p:sp>
        <p:nvSpPr>
          <p:cNvPr id="9" name="Text 6"/>
          <p:cNvSpPr/>
          <p:nvPr/>
        </p:nvSpPr>
        <p:spPr>
          <a:xfrm>
            <a:off x="3114675" y="3018141"/>
            <a:ext cx="552450" cy="371475"/>
          </a:xfrm>
          <a:prstGeom prst="rect">
            <a:avLst/>
          </a:prstGeom>
          <a:noFill/>
          <a:ln/>
        </p:spPr>
        <p:txBody>
          <a:bodyPr wrap="square" lIns="0" tIns="0" rIns="0" bIns="0" rtlCol="0" anchor="t"/>
          <a:lstStyle/>
          <a:p>
            <a:pPr marL="0" indent="0" algn="l">
              <a:lnSpc>
                <a:spcPts val="2894"/>
              </a:lnSpc>
              <a:buNone/>
            </a:pPr>
            <a:r>
              <a:rPr lang="en-US" sz="1930" b="1" kern="0" spc="-75" dirty="0">
                <a:solidFill>
                  <a:srgbClr val="FFFFFF"/>
                </a:solidFill>
                <a:latin typeface="Adelle Sans EXT Bold" pitchFamily="34" charset="0"/>
                <a:ea typeface="Adelle Sans EXT Bold" pitchFamily="34" charset="-122"/>
                <a:cs typeface="Adelle Sans EXT Bold" pitchFamily="34" charset="-120"/>
              </a:rPr>
              <a:t>Sage</a:t>
            </a:r>
            <a:endParaRPr lang="en-US" sz="1930" dirty="0"/>
          </a:p>
        </p:txBody>
      </p:sp>
      <p:sp>
        <p:nvSpPr>
          <p:cNvPr id="10" name="Text 7"/>
          <p:cNvSpPr/>
          <p:nvPr/>
        </p:nvSpPr>
        <p:spPr>
          <a:xfrm>
            <a:off x="5676900" y="4713405"/>
            <a:ext cx="914400" cy="200025"/>
          </a:xfrm>
          <a:prstGeom prst="rect">
            <a:avLst/>
          </a:prstGeom>
          <a:noFill/>
          <a:ln/>
        </p:spPr>
        <p:txBody>
          <a:bodyPr wrap="square" lIns="0" tIns="0" rIns="0" bIns="0" rtlCol="0" anchor="t"/>
          <a:lstStyle/>
          <a:p>
            <a:pPr marL="0" indent="0" algn="l">
              <a:lnSpc>
                <a:spcPts val="1610"/>
              </a:lnSpc>
              <a:buNone/>
            </a:pPr>
            <a:r>
              <a:rPr lang="en-US" sz="1073" b="1" kern="0" spc="-75" dirty="0">
                <a:solidFill>
                  <a:srgbClr val="000000"/>
                </a:solidFill>
                <a:latin typeface="Adelle Sans EXT Bold" pitchFamily="34" charset="0"/>
                <a:ea typeface="Adelle Sans EXT Bold" pitchFamily="34" charset="-122"/>
                <a:cs typeface="Adelle Sans EXT Bold" pitchFamily="34" charset="-120"/>
              </a:rPr>
              <a:t>Private Garden</a:t>
            </a:r>
            <a:endParaRPr lang="en-US" sz="1073" dirty="0"/>
          </a:p>
        </p:txBody>
      </p:sp>
      <p:sp>
        <p:nvSpPr>
          <p:cNvPr id="11" name="Text 8"/>
          <p:cNvSpPr/>
          <p:nvPr/>
        </p:nvSpPr>
        <p:spPr>
          <a:xfrm>
            <a:off x="5810250" y="5117883"/>
            <a:ext cx="2343150" cy="200025"/>
          </a:xfrm>
          <a:prstGeom prst="rect">
            <a:avLst/>
          </a:prstGeom>
          <a:noFill/>
          <a:ln/>
        </p:spPr>
        <p:txBody>
          <a:bodyPr wrap="square" lIns="0" tIns="0" rIns="0" bIns="0" rtlCol="0" anchor="t"/>
          <a:lstStyle/>
          <a:p>
            <a:pPr marL="0" indent="0" algn="l">
              <a:lnSpc>
                <a:spcPts val="1610"/>
              </a:lnSpc>
              <a:buNone/>
            </a:pPr>
            <a:r>
              <a:rPr lang="en-US" sz="1073" kern="0" spc="-75" dirty="0">
                <a:solidFill>
                  <a:srgbClr val="000000"/>
                </a:solidFill>
                <a:latin typeface="Adelle Sans EXT Regular" pitchFamily="34" charset="0"/>
                <a:ea typeface="Adelle Sans EXT Regular" pitchFamily="34" charset="-122"/>
                <a:cs typeface="Adelle Sans EXT Regular" pitchFamily="34" charset="-120"/>
              </a:rPr>
              <a:t>Enter the address of your private garden</a:t>
            </a:r>
            <a:endParaRPr lang="en-US" sz="1073" dirty="0"/>
          </a:p>
        </p:txBody>
      </p:sp>
      <p:sp>
        <p:nvSpPr>
          <p:cNvPr id="12" name="Text 9"/>
          <p:cNvSpPr/>
          <p:nvPr/>
        </p:nvSpPr>
        <p:spPr>
          <a:xfrm>
            <a:off x="7038975" y="5573464"/>
            <a:ext cx="190500" cy="180975"/>
          </a:xfrm>
          <a:prstGeom prst="rect">
            <a:avLst/>
          </a:prstGeom>
          <a:noFill/>
          <a:ln/>
        </p:spPr>
        <p:txBody>
          <a:bodyPr wrap="square" lIns="0" tIns="0" rIns="0" bIns="0" rtlCol="0" anchor="t"/>
          <a:lstStyle/>
          <a:p>
            <a:pPr marL="0" indent="0" algn="l">
              <a:lnSpc>
                <a:spcPts val="1409"/>
              </a:lnSpc>
              <a:buNone/>
            </a:pPr>
            <a:r>
              <a:rPr lang="en-US" sz="939" b="1" kern="0" spc="-75" dirty="0">
                <a:solidFill>
                  <a:srgbClr val="000000"/>
                </a:solidFill>
                <a:latin typeface="Merriweather Bold" pitchFamily="34" charset="0"/>
                <a:ea typeface="Merriweather Bold" pitchFamily="34" charset="-122"/>
                <a:cs typeface="Merriweather Bold" pitchFamily="34" charset="-120"/>
              </a:rPr>
              <a:t>OR</a:t>
            </a:r>
            <a:endParaRPr lang="en-US" sz="939" dirty="0"/>
          </a:p>
        </p:txBody>
      </p:sp>
      <p:sp>
        <p:nvSpPr>
          <p:cNvPr id="13" name="Text 10"/>
          <p:cNvSpPr/>
          <p:nvPr/>
        </p:nvSpPr>
        <p:spPr>
          <a:xfrm>
            <a:off x="5676900" y="5907788"/>
            <a:ext cx="819150" cy="200025"/>
          </a:xfrm>
          <a:prstGeom prst="rect">
            <a:avLst/>
          </a:prstGeom>
          <a:noFill/>
          <a:ln/>
        </p:spPr>
        <p:txBody>
          <a:bodyPr wrap="square" lIns="0" tIns="0" rIns="0" bIns="0" rtlCol="0" anchor="t"/>
          <a:lstStyle/>
          <a:p>
            <a:pPr marL="0" indent="0" algn="l">
              <a:lnSpc>
                <a:spcPts val="1610"/>
              </a:lnSpc>
              <a:buNone/>
            </a:pPr>
            <a:r>
              <a:rPr lang="en-US" sz="1073" b="1" kern="0" spc="-75" dirty="0">
                <a:solidFill>
                  <a:srgbClr val="000000"/>
                </a:solidFill>
                <a:latin typeface="Adelle Sans EXT Bold" pitchFamily="34" charset="0"/>
                <a:ea typeface="Adelle Sans EXT Bold" pitchFamily="34" charset="-122"/>
                <a:cs typeface="Adelle Sans EXT Bold" pitchFamily="34" charset="-120"/>
              </a:rPr>
              <a:t>Local Garden</a:t>
            </a:r>
            <a:endParaRPr lang="en-US" sz="1073" dirty="0"/>
          </a:p>
        </p:txBody>
      </p:sp>
      <p:sp>
        <p:nvSpPr>
          <p:cNvPr id="14" name="Text 11"/>
          <p:cNvSpPr/>
          <p:nvPr/>
        </p:nvSpPr>
        <p:spPr>
          <a:xfrm>
            <a:off x="5810250" y="6312266"/>
            <a:ext cx="2000250" cy="200025"/>
          </a:xfrm>
          <a:prstGeom prst="rect">
            <a:avLst/>
          </a:prstGeom>
          <a:noFill/>
          <a:ln/>
        </p:spPr>
        <p:txBody>
          <a:bodyPr wrap="square" lIns="0" tIns="0" rIns="0" bIns="0" rtlCol="0" anchor="t"/>
          <a:lstStyle/>
          <a:p>
            <a:pPr marL="0" indent="0" algn="l">
              <a:lnSpc>
                <a:spcPts val="1610"/>
              </a:lnSpc>
              <a:buNone/>
            </a:pPr>
            <a:r>
              <a:rPr lang="en-US" sz="1073" kern="0" spc="-75" dirty="0">
                <a:solidFill>
                  <a:srgbClr val="000000"/>
                </a:solidFill>
                <a:latin typeface="Adelle Sans EXT Regular" pitchFamily="34" charset="0"/>
                <a:ea typeface="Adelle Sans EXT Regular" pitchFamily="34" charset="-122"/>
                <a:cs typeface="Adelle Sans EXT Regular" pitchFamily="34" charset="-120"/>
              </a:rPr>
              <a:t>Search garden names or locations</a:t>
            </a:r>
            <a:endParaRPr lang="en-US" sz="1073" dirty="0"/>
          </a:p>
        </p:txBody>
      </p:sp>
      <p:sp>
        <p:nvSpPr>
          <p:cNvPr id="15" name="Text 12"/>
          <p:cNvSpPr/>
          <p:nvPr/>
        </p:nvSpPr>
        <p:spPr>
          <a:xfrm>
            <a:off x="6629400" y="6818970"/>
            <a:ext cx="2003939" cy="228600"/>
          </a:xfrm>
          <a:prstGeom prst="rect">
            <a:avLst/>
          </a:prstGeom>
          <a:noFill/>
          <a:ln/>
        </p:spPr>
        <p:txBody>
          <a:bodyPr wrap="square" lIns="0" tIns="0" rIns="0" bIns="0" rtlCol="0" anchor="t"/>
          <a:lstStyle/>
          <a:p>
            <a:pPr marL="0" indent="0" algn="l">
              <a:lnSpc>
                <a:spcPts val="1811"/>
              </a:lnSpc>
              <a:buNone/>
            </a:pPr>
            <a:r>
              <a:rPr lang="en-US" sz="1207" b="1" kern="0" spc="-75" dirty="0">
                <a:solidFill>
                  <a:srgbClr val="000000"/>
                </a:solidFill>
                <a:latin typeface="Adelle Sans EXT Bold" pitchFamily="34" charset="0"/>
                <a:ea typeface="Adelle Sans EXT Bold" pitchFamily="34" charset="-122"/>
                <a:cs typeface="Adelle Sans EXT Bold" pitchFamily="34" charset="-120"/>
              </a:rPr>
              <a:t>Little House Garden</a:t>
            </a:r>
            <a:endParaRPr lang="en-US" sz="1207" dirty="0"/>
          </a:p>
        </p:txBody>
      </p:sp>
      <p:sp>
        <p:nvSpPr>
          <p:cNvPr id="16" name="Text 13"/>
          <p:cNvSpPr/>
          <p:nvPr/>
        </p:nvSpPr>
        <p:spPr>
          <a:xfrm>
            <a:off x="6629400" y="7081651"/>
            <a:ext cx="2003939" cy="200025"/>
          </a:xfrm>
          <a:prstGeom prst="rect">
            <a:avLst/>
          </a:prstGeom>
          <a:noFill/>
          <a:ln/>
        </p:spPr>
        <p:txBody>
          <a:bodyPr wrap="square" lIns="0" tIns="0" rIns="0" bIns="0" rtlCol="0" anchor="t"/>
          <a:lstStyle/>
          <a:p>
            <a:pPr marL="0" indent="0" algn="l">
              <a:lnSpc>
                <a:spcPts val="1610"/>
              </a:lnSpc>
              <a:buNone/>
            </a:pPr>
            <a:r>
              <a:rPr lang="en-US" sz="1073" kern="0" spc="-75" dirty="0">
                <a:solidFill>
                  <a:srgbClr val="000000"/>
                </a:solidFill>
                <a:latin typeface="Adelle Sans EXT Regular" pitchFamily="34" charset="0"/>
                <a:ea typeface="Adelle Sans EXT Regular" pitchFamily="34" charset="-122"/>
                <a:cs typeface="Adelle Sans EXT Regular" pitchFamily="34" charset="-120"/>
              </a:rPr>
              <a:t>0.5 miles away · 5 min drive</a:t>
            </a:r>
            <a:endParaRPr lang="en-US" sz="1073" dirty="0"/>
          </a:p>
        </p:txBody>
      </p:sp>
      <p:sp>
        <p:nvSpPr>
          <p:cNvPr id="17" name="Text 14"/>
          <p:cNvSpPr/>
          <p:nvPr/>
        </p:nvSpPr>
        <p:spPr>
          <a:xfrm>
            <a:off x="6629400" y="7406767"/>
            <a:ext cx="760189" cy="230009"/>
          </a:xfrm>
          <a:prstGeom prst="rect">
            <a:avLst/>
          </a:prstGeom>
          <a:noFill/>
          <a:ln/>
        </p:spPr>
        <p:txBody>
          <a:bodyPr wrap="square" lIns="0" tIns="0" rIns="0" bIns="0" rtlCol="0" anchor="t"/>
          <a:lstStyle/>
          <a:p>
            <a:pPr marL="0" indent="0" algn="l">
              <a:lnSpc>
                <a:spcPts val="1610"/>
              </a:lnSpc>
              <a:buNone/>
            </a:pPr>
            <a:r>
              <a:rPr lang="en-US" sz="1073" kern="0" spc="-75" dirty="0">
                <a:solidFill>
                  <a:srgbClr val="000000"/>
                </a:solidFill>
                <a:latin typeface="Adelle Sans EXT Semibold" pitchFamily="34" charset="0"/>
                <a:ea typeface="Adelle Sans EXT Semibold" pitchFamily="34" charset="-122"/>
                <a:cs typeface="Adelle Sans EXT Semibold" pitchFamily="34" charset="-120"/>
              </a:rPr>
              <a:t>View Details</a:t>
            </a:r>
            <a:endParaRPr lang="en-US" sz="1073" dirty="0"/>
          </a:p>
        </p:txBody>
      </p:sp>
      <p:sp>
        <p:nvSpPr>
          <p:cNvPr id="18" name="Text 15"/>
          <p:cNvSpPr/>
          <p:nvPr/>
        </p:nvSpPr>
        <p:spPr>
          <a:xfrm>
            <a:off x="6629400" y="7977541"/>
            <a:ext cx="2003939" cy="228600"/>
          </a:xfrm>
          <a:prstGeom prst="rect">
            <a:avLst/>
          </a:prstGeom>
          <a:noFill/>
          <a:ln/>
        </p:spPr>
        <p:txBody>
          <a:bodyPr wrap="square" lIns="0" tIns="0" rIns="0" bIns="0" rtlCol="0" anchor="t"/>
          <a:lstStyle/>
          <a:p>
            <a:pPr marL="0" indent="0" algn="l">
              <a:lnSpc>
                <a:spcPts val="1811"/>
              </a:lnSpc>
              <a:buNone/>
            </a:pPr>
            <a:r>
              <a:rPr lang="en-US" sz="1207" b="1" kern="0" spc="-75" dirty="0">
                <a:solidFill>
                  <a:srgbClr val="000000"/>
                </a:solidFill>
                <a:latin typeface="Adelle Sans EXT Bold" pitchFamily="34" charset="0"/>
                <a:ea typeface="Adelle Sans EXT Bold" pitchFamily="34" charset="-122"/>
                <a:cs typeface="Adelle Sans EXT Bold" pitchFamily="34" charset="-120"/>
              </a:rPr>
              <a:t>Jeremy’s Community Garden</a:t>
            </a:r>
            <a:endParaRPr lang="en-US" sz="1207" dirty="0"/>
          </a:p>
        </p:txBody>
      </p:sp>
      <p:sp>
        <p:nvSpPr>
          <p:cNvPr id="19" name="Text 16"/>
          <p:cNvSpPr/>
          <p:nvPr/>
        </p:nvSpPr>
        <p:spPr>
          <a:xfrm>
            <a:off x="6629400" y="8240223"/>
            <a:ext cx="2003939" cy="200025"/>
          </a:xfrm>
          <a:prstGeom prst="rect">
            <a:avLst/>
          </a:prstGeom>
          <a:noFill/>
          <a:ln/>
        </p:spPr>
        <p:txBody>
          <a:bodyPr wrap="square" lIns="0" tIns="0" rIns="0" bIns="0" rtlCol="0" anchor="t"/>
          <a:lstStyle/>
          <a:p>
            <a:pPr marL="0" indent="0" algn="l">
              <a:lnSpc>
                <a:spcPts val="1610"/>
              </a:lnSpc>
              <a:buNone/>
            </a:pPr>
            <a:r>
              <a:rPr lang="en-US" sz="1073" kern="0" spc="-75" dirty="0">
                <a:solidFill>
                  <a:srgbClr val="000000"/>
                </a:solidFill>
                <a:latin typeface="Adelle Sans EXT Regular" pitchFamily="34" charset="0"/>
                <a:ea typeface="Adelle Sans EXT Regular" pitchFamily="34" charset="-122"/>
                <a:cs typeface="Adelle Sans EXT Regular" pitchFamily="34" charset="-120"/>
              </a:rPr>
              <a:t>0.5 miles away · 5 min drive</a:t>
            </a:r>
            <a:endParaRPr lang="en-US" sz="1073" dirty="0"/>
          </a:p>
        </p:txBody>
      </p:sp>
      <p:sp>
        <p:nvSpPr>
          <p:cNvPr id="20" name="Text 17"/>
          <p:cNvSpPr/>
          <p:nvPr/>
        </p:nvSpPr>
        <p:spPr>
          <a:xfrm>
            <a:off x="6629400" y="8565338"/>
            <a:ext cx="760189" cy="230009"/>
          </a:xfrm>
          <a:prstGeom prst="rect">
            <a:avLst/>
          </a:prstGeom>
          <a:noFill/>
          <a:ln/>
        </p:spPr>
        <p:txBody>
          <a:bodyPr wrap="square" lIns="0" tIns="0" rIns="0" bIns="0" rtlCol="0" anchor="t"/>
          <a:lstStyle/>
          <a:p>
            <a:pPr marL="0" indent="0" algn="l">
              <a:lnSpc>
                <a:spcPts val="1610"/>
              </a:lnSpc>
              <a:buNone/>
            </a:pPr>
            <a:r>
              <a:rPr lang="en-US" sz="1073" kern="0" spc="-75" dirty="0">
                <a:solidFill>
                  <a:srgbClr val="000000"/>
                </a:solidFill>
                <a:latin typeface="Adelle Sans EXT Semibold" pitchFamily="34" charset="0"/>
                <a:ea typeface="Adelle Sans EXT Semibold" pitchFamily="34" charset="-122"/>
                <a:cs typeface="Adelle Sans EXT Semibold" pitchFamily="34" charset="-120"/>
              </a:rPr>
              <a:t>View Details</a:t>
            </a:r>
            <a:endParaRPr lang="en-US" sz="1073" dirty="0"/>
          </a:p>
        </p:txBody>
      </p:sp>
      <p:sp>
        <p:nvSpPr>
          <p:cNvPr id="21" name="Text 18"/>
          <p:cNvSpPr/>
          <p:nvPr/>
        </p:nvSpPr>
        <p:spPr>
          <a:xfrm>
            <a:off x="6629400" y="9136094"/>
            <a:ext cx="2003939" cy="228600"/>
          </a:xfrm>
          <a:prstGeom prst="rect">
            <a:avLst/>
          </a:prstGeom>
          <a:noFill/>
          <a:ln/>
        </p:spPr>
        <p:txBody>
          <a:bodyPr wrap="square" lIns="0" tIns="0" rIns="0" bIns="0" rtlCol="0" anchor="t"/>
          <a:lstStyle/>
          <a:p>
            <a:pPr marL="0" indent="0" algn="l">
              <a:lnSpc>
                <a:spcPts val="1811"/>
              </a:lnSpc>
              <a:buNone/>
            </a:pPr>
            <a:r>
              <a:rPr lang="en-US" sz="1207" b="1" kern="0" spc="-75" dirty="0">
                <a:solidFill>
                  <a:srgbClr val="000000"/>
                </a:solidFill>
                <a:latin typeface="Adelle Sans EXT Bold" pitchFamily="34" charset="0"/>
                <a:ea typeface="Adelle Sans EXT Bold" pitchFamily="34" charset="-122"/>
                <a:cs typeface="Adelle Sans EXT Bold" pitchFamily="34" charset="-120"/>
              </a:rPr>
              <a:t>Little House Garden</a:t>
            </a:r>
            <a:endParaRPr lang="en-US" sz="1207" dirty="0"/>
          </a:p>
        </p:txBody>
      </p:sp>
      <p:sp>
        <p:nvSpPr>
          <p:cNvPr id="22" name="Text 19"/>
          <p:cNvSpPr/>
          <p:nvPr/>
        </p:nvSpPr>
        <p:spPr>
          <a:xfrm>
            <a:off x="6629400" y="9398775"/>
            <a:ext cx="2003939" cy="200025"/>
          </a:xfrm>
          <a:prstGeom prst="rect">
            <a:avLst/>
          </a:prstGeom>
          <a:noFill/>
          <a:ln/>
        </p:spPr>
        <p:txBody>
          <a:bodyPr wrap="square" lIns="0" tIns="0" rIns="0" bIns="0" rtlCol="0" anchor="t"/>
          <a:lstStyle/>
          <a:p>
            <a:pPr marL="0" indent="0" algn="l">
              <a:lnSpc>
                <a:spcPts val="1610"/>
              </a:lnSpc>
              <a:buNone/>
            </a:pPr>
            <a:r>
              <a:rPr lang="en-US" sz="1073" kern="0" spc="-75" dirty="0">
                <a:solidFill>
                  <a:srgbClr val="000000"/>
                </a:solidFill>
                <a:latin typeface="Adelle Sans EXT Regular" pitchFamily="34" charset="0"/>
                <a:ea typeface="Adelle Sans EXT Regular" pitchFamily="34" charset="-122"/>
                <a:cs typeface="Adelle Sans EXT Regular" pitchFamily="34" charset="-120"/>
              </a:rPr>
              <a:t>0.5 miles away · 5 min drive</a:t>
            </a:r>
            <a:endParaRPr lang="en-US" sz="1073" dirty="0"/>
          </a:p>
        </p:txBody>
      </p:sp>
      <p:sp>
        <p:nvSpPr>
          <p:cNvPr id="23" name="Text 20"/>
          <p:cNvSpPr/>
          <p:nvPr/>
        </p:nvSpPr>
        <p:spPr>
          <a:xfrm>
            <a:off x="5724525" y="2489988"/>
            <a:ext cx="479067" cy="170377"/>
          </a:xfrm>
          <a:prstGeom prst="rect">
            <a:avLst/>
          </a:prstGeom>
          <a:noFill/>
          <a:ln/>
        </p:spPr>
        <p:txBody>
          <a:bodyPr wrap="square" lIns="0" tIns="0" rIns="0" bIns="0" rtlCol="0" anchor="t"/>
          <a:lstStyle/>
          <a:p>
            <a:pPr marL="0" indent="0" algn="ctr">
              <a:lnSpc>
                <a:spcPts val="1476"/>
              </a:lnSpc>
              <a:buNone/>
            </a:pPr>
            <a:r>
              <a:rPr lang="en-US" sz="1140" b="1" kern="0" spc="-27" dirty="0">
                <a:solidFill>
                  <a:srgbClr val="000000"/>
                </a:solidFill>
                <a:latin typeface="Merriweather Bold" pitchFamily="34" charset="0"/>
                <a:ea typeface="Merriweather Bold" pitchFamily="34" charset="-122"/>
                <a:cs typeface="Merriweather Bold" pitchFamily="34" charset="-120"/>
              </a:rPr>
              <a:t>9:41</a:t>
            </a:r>
            <a:endParaRPr lang="en-US" sz="1140" dirty="0"/>
          </a:p>
        </p:txBody>
      </p:sp>
      <p:sp>
        <p:nvSpPr>
          <p:cNvPr id="24" name="Text 21"/>
          <p:cNvSpPr/>
          <p:nvPr/>
        </p:nvSpPr>
        <p:spPr>
          <a:xfrm>
            <a:off x="5943600" y="2915934"/>
            <a:ext cx="323850" cy="200025"/>
          </a:xfrm>
          <a:prstGeom prst="rect">
            <a:avLst/>
          </a:prstGeom>
          <a:noFill/>
          <a:ln/>
        </p:spPr>
        <p:txBody>
          <a:bodyPr wrap="square" lIns="0" tIns="0" rIns="0" bIns="0" rtlCol="0" anchor="t"/>
          <a:lstStyle/>
          <a:p>
            <a:pPr marL="0" indent="0" algn="l">
              <a:lnSpc>
                <a:spcPts val="1610"/>
              </a:lnSpc>
              <a:buNone/>
            </a:pPr>
            <a:r>
              <a:rPr lang="en-US" sz="1073" b="1" kern="0" spc="-75" dirty="0">
                <a:solidFill>
                  <a:srgbClr val="000000"/>
                </a:solidFill>
                <a:latin typeface="Adelle Sans EXT Bold" pitchFamily="34" charset="0"/>
                <a:ea typeface="Adelle Sans EXT Bold" pitchFamily="34" charset="-122"/>
                <a:cs typeface="Adelle Sans EXT Bold" pitchFamily="34" charset="-120"/>
              </a:rPr>
              <a:t>Back</a:t>
            </a:r>
            <a:endParaRPr lang="en-US" sz="1073" dirty="0"/>
          </a:p>
        </p:txBody>
      </p:sp>
      <p:sp>
        <p:nvSpPr>
          <p:cNvPr id="25" name="Text 22"/>
          <p:cNvSpPr/>
          <p:nvPr/>
        </p:nvSpPr>
        <p:spPr>
          <a:xfrm>
            <a:off x="8410575" y="2915934"/>
            <a:ext cx="228600" cy="200025"/>
          </a:xfrm>
          <a:prstGeom prst="rect">
            <a:avLst/>
          </a:prstGeom>
          <a:noFill/>
          <a:ln/>
        </p:spPr>
        <p:txBody>
          <a:bodyPr wrap="square" lIns="0" tIns="0" rIns="0" bIns="0" rtlCol="0" anchor="t"/>
          <a:lstStyle/>
          <a:p>
            <a:pPr marL="0" indent="0" algn="l">
              <a:lnSpc>
                <a:spcPts val="1610"/>
              </a:lnSpc>
              <a:buNone/>
            </a:pPr>
            <a:r>
              <a:rPr lang="en-US" sz="1073" b="1" kern="0" spc="-75" dirty="0">
                <a:solidFill>
                  <a:srgbClr val="000000"/>
                </a:solidFill>
                <a:latin typeface="Adelle Sans EXT Bold" pitchFamily="34" charset="0"/>
                <a:ea typeface="Adelle Sans EXT Bold" pitchFamily="34" charset="-122"/>
                <a:cs typeface="Adelle Sans EXT Bold" pitchFamily="34" charset="-120"/>
              </a:rPr>
              <a:t>5/7</a:t>
            </a:r>
            <a:endParaRPr lang="en-US" sz="1073" dirty="0"/>
          </a:p>
        </p:txBody>
      </p:sp>
      <p:sp>
        <p:nvSpPr>
          <p:cNvPr id="26" name="Text 23"/>
          <p:cNvSpPr/>
          <p:nvPr/>
        </p:nvSpPr>
        <p:spPr>
          <a:xfrm>
            <a:off x="5676900" y="3260768"/>
            <a:ext cx="1714500" cy="409575"/>
          </a:xfrm>
          <a:prstGeom prst="rect">
            <a:avLst/>
          </a:prstGeom>
          <a:noFill/>
          <a:ln/>
        </p:spPr>
        <p:txBody>
          <a:bodyPr wrap="square" lIns="0" tIns="0" rIns="0" bIns="0" rtlCol="0" anchor="t"/>
          <a:lstStyle/>
          <a:p>
            <a:pPr marL="0" indent="0" algn="l">
              <a:lnSpc>
                <a:spcPts val="3220"/>
              </a:lnSpc>
              <a:buNone/>
            </a:pPr>
            <a:r>
              <a:rPr lang="en-US" sz="2146" b="1" kern="0" spc="-75" dirty="0">
                <a:solidFill>
                  <a:srgbClr val="000000"/>
                </a:solidFill>
                <a:latin typeface="Adelle Sans EXT Bold" pitchFamily="34" charset="0"/>
                <a:ea typeface="Adelle Sans EXT Bold" pitchFamily="34" charset="-122"/>
                <a:cs typeface="Adelle Sans EXT Bold" pitchFamily="34" charset="-120"/>
              </a:rPr>
              <a:t>Select Garden</a:t>
            </a:r>
            <a:endParaRPr lang="en-US" sz="2146" dirty="0"/>
          </a:p>
        </p:txBody>
      </p:sp>
      <p:sp>
        <p:nvSpPr>
          <p:cNvPr id="27" name="Text 24"/>
          <p:cNvSpPr/>
          <p:nvPr/>
        </p:nvSpPr>
        <p:spPr>
          <a:xfrm>
            <a:off x="5676900" y="3738488"/>
            <a:ext cx="2958049" cy="600075"/>
          </a:xfrm>
          <a:prstGeom prst="rect">
            <a:avLst/>
          </a:prstGeom>
          <a:noFill/>
          <a:ln/>
        </p:spPr>
        <p:txBody>
          <a:bodyPr wrap="square" lIns="0" tIns="0" rIns="0" bIns="0" rtlCol="0" anchor="t"/>
          <a:lstStyle/>
          <a:p>
            <a:pPr marL="0" indent="0" algn="l">
              <a:lnSpc>
                <a:spcPts val="1610"/>
              </a:lnSpc>
              <a:buNone/>
            </a:pPr>
            <a:r>
              <a:rPr lang="en-US" sz="1073" kern="0" spc="-75" dirty="0">
                <a:solidFill>
                  <a:srgbClr val="000000"/>
                </a:solidFill>
                <a:latin typeface="Adelle Sans EXT Regular" pitchFamily="34" charset="0"/>
                <a:ea typeface="Adelle Sans EXT Regular" pitchFamily="34" charset="-122"/>
                <a:cs typeface="Adelle Sans EXT Regular" pitchFamily="34" charset="-120"/>
              </a:rPr>
              <a:t>Select a home base garden for your group. Allow Sage to access your location so we can find some gardens in your area.</a:t>
            </a:r>
            <a:endParaRPr lang="en-US" sz="1073" dirty="0"/>
          </a:p>
        </p:txBody>
      </p:sp>
      <p:sp>
        <p:nvSpPr>
          <p:cNvPr id="28" name="Text 25"/>
          <p:cNvSpPr/>
          <p:nvPr/>
        </p:nvSpPr>
        <p:spPr>
          <a:xfrm>
            <a:off x="6810375" y="8931622"/>
            <a:ext cx="685800" cy="228600"/>
          </a:xfrm>
          <a:prstGeom prst="rect">
            <a:avLst/>
          </a:prstGeom>
          <a:noFill/>
          <a:ln/>
        </p:spPr>
        <p:txBody>
          <a:bodyPr wrap="square" lIns="0" tIns="0" rIns="0" bIns="0" rtlCol="0" anchor="t"/>
          <a:lstStyle/>
          <a:p>
            <a:pPr marL="0" indent="0" algn="l">
              <a:lnSpc>
                <a:spcPts val="1811"/>
              </a:lnSpc>
              <a:buNone/>
            </a:pPr>
            <a:r>
              <a:rPr lang="en-US" sz="1207" b="1" kern="0" spc="-75" dirty="0">
                <a:solidFill>
                  <a:srgbClr val="FFFFFF"/>
                </a:solidFill>
                <a:latin typeface="Inter Bold" pitchFamily="34" charset="0"/>
                <a:ea typeface="Inter Bold" pitchFamily="34" charset="-122"/>
                <a:cs typeface="Inter Bold" pitchFamily="34" charset="-120"/>
              </a:rPr>
              <a:t>Continue</a:t>
            </a:r>
            <a:endParaRPr lang="en-US" sz="1207" dirty="0"/>
          </a:p>
        </p:txBody>
      </p:sp>
      <p:sp>
        <p:nvSpPr>
          <p:cNvPr id="29" name="Text 26"/>
          <p:cNvSpPr/>
          <p:nvPr/>
        </p:nvSpPr>
        <p:spPr>
          <a:xfrm>
            <a:off x="9601200" y="2489988"/>
            <a:ext cx="479067" cy="170377"/>
          </a:xfrm>
          <a:prstGeom prst="rect">
            <a:avLst/>
          </a:prstGeom>
          <a:noFill/>
          <a:ln/>
        </p:spPr>
        <p:txBody>
          <a:bodyPr wrap="square" lIns="0" tIns="0" rIns="0" bIns="0" rtlCol="0" anchor="t"/>
          <a:lstStyle/>
          <a:p>
            <a:pPr marL="0" indent="0" algn="ctr">
              <a:lnSpc>
                <a:spcPts val="1476"/>
              </a:lnSpc>
              <a:buNone/>
            </a:pPr>
            <a:r>
              <a:rPr lang="en-US" sz="1140" b="1" kern="0" spc="-27" dirty="0">
                <a:solidFill>
                  <a:srgbClr val="000000"/>
                </a:solidFill>
                <a:latin typeface="Merriweather Bold" pitchFamily="34" charset="0"/>
                <a:ea typeface="Merriweather Bold" pitchFamily="34" charset="-122"/>
                <a:cs typeface="Merriweather Bold" pitchFamily="34" charset="-120"/>
              </a:rPr>
              <a:t>9:41</a:t>
            </a:r>
            <a:endParaRPr lang="en-US" sz="1140" dirty="0"/>
          </a:p>
        </p:txBody>
      </p:sp>
      <p:sp>
        <p:nvSpPr>
          <p:cNvPr id="30" name="Text 27"/>
          <p:cNvSpPr/>
          <p:nvPr/>
        </p:nvSpPr>
        <p:spPr>
          <a:xfrm>
            <a:off x="10706100" y="8931622"/>
            <a:ext cx="685800" cy="228600"/>
          </a:xfrm>
          <a:prstGeom prst="rect">
            <a:avLst/>
          </a:prstGeom>
          <a:noFill/>
          <a:ln/>
        </p:spPr>
        <p:txBody>
          <a:bodyPr wrap="square" lIns="0" tIns="0" rIns="0" bIns="0" rtlCol="0" anchor="t"/>
          <a:lstStyle/>
          <a:p>
            <a:pPr marL="0" indent="0" algn="l">
              <a:lnSpc>
                <a:spcPts val="1811"/>
              </a:lnSpc>
              <a:buNone/>
            </a:pPr>
            <a:r>
              <a:rPr lang="en-US" sz="1207" b="1" kern="0" spc="-75" dirty="0">
                <a:solidFill>
                  <a:srgbClr val="FFFFFF"/>
                </a:solidFill>
                <a:latin typeface="Inter Bold" pitchFamily="34" charset="0"/>
                <a:ea typeface="Inter Bold" pitchFamily="34" charset="-122"/>
                <a:cs typeface="Inter Bold" pitchFamily="34" charset="-120"/>
              </a:rPr>
              <a:t>Go Home</a:t>
            </a:r>
            <a:endParaRPr lang="en-US" sz="1207" dirty="0"/>
          </a:p>
        </p:txBody>
      </p:sp>
      <p:sp>
        <p:nvSpPr>
          <p:cNvPr id="31" name="Text 28"/>
          <p:cNvSpPr/>
          <p:nvPr/>
        </p:nvSpPr>
        <p:spPr>
          <a:xfrm>
            <a:off x="9820275" y="3069264"/>
            <a:ext cx="514350" cy="333375"/>
          </a:xfrm>
          <a:prstGeom prst="rect">
            <a:avLst/>
          </a:prstGeom>
          <a:noFill/>
          <a:ln/>
        </p:spPr>
        <p:txBody>
          <a:bodyPr wrap="square" lIns="0" tIns="0" rIns="0" bIns="0" rtlCol="0" anchor="t"/>
          <a:lstStyle/>
          <a:p>
            <a:pPr marL="0" indent="0" algn="l">
              <a:lnSpc>
                <a:spcPts val="2658"/>
              </a:lnSpc>
              <a:buNone/>
            </a:pPr>
            <a:r>
              <a:rPr lang="en-US" sz="1772" b="1" kern="0" spc="-75" dirty="0">
                <a:solidFill>
                  <a:srgbClr val="000000"/>
                </a:solidFill>
                <a:latin typeface="Adelle Sans EXT Bold" pitchFamily="34" charset="0"/>
                <a:ea typeface="Adelle Sans EXT Bold" pitchFamily="34" charset="-122"/>
                <a:cs typeface="Adelle Sans EXT Bold" pitchFamily="34" charset="-120"/>
              </a:rPr>
              <a:t>Sage</a:t>
            </a:r>
            <a:endParaRPr lang="en-US" sz="1772" dirty="0"/>
          </a:p>
        </p:txBody>
      </p:sp>
      <p:sp>
        <p:nvSpPr>
          <p:cNvPr id="32" name="Text 29"/>
          <p:cNvSpPr/>
          <p:nvPr/>
        </p:nvSpPr>
        <p:spPr>
          <a:xfrm>
            <a:off x="9601200" y="5488446"/>
            <a:ext cx="1762125" cy="304800"/>
          </a:xfrm>
          <a:prstGeom prst="rect">
            <a:avLst/>
          </a:prstGeom>
          <a:noFill/>
          <a:ln/>
        </p:spPr>
        <p:txBody>
          <a:bodyPr wrap="square" lIns="0" tIns="0" rIns="0" bIns="0" rtlCol="0" anchor="t"/>
          <a:lstStyle/>
          <a:p>
            <a:pPr marL="0" indent="0" algn="l">
              <a:lnSpc>
                <a:spcPts val="2415"/>
              </a:lnSpc>
              <a:buNone/>
            </a:pPr>
            <a:r>
              <a:rPr lang="en-US" sz="1610" b="1" kern="0" spc="-75" dirty="0">
                <a:solidFill>
                  <a:srgbClr val="000000"/>
                </a:solidFill>
                <a:latin typeface="Roboto Bold" pitchFamily="34" charset="0"/>
                <a:ea typeface="Roboto Bold" pitchFamily="34" charset="-122"/>
                <a:cs typeface="Roboto Bold" pitchFamily="34" charset="-120"/>
              </a:rPr>
              <a:t>Little House Garden</a:t>
            </a:r>
            <a:endParaRPr lang="en-US" sz="1610" dirty="0"/>
          </a:p>
        </p:txBody>
      </p:sp>
      <p:sp>
        <p:nvSpPr>
          <p:cNvPr id="33" name="Text 30"/>
          <p:cNvSpPr/>
          <p:nvPr/>
        </p:nvSpPr>
        <p:spPr>
          <a:xfrm>
            <a:off x="9601200" y="5793246"/>
            <a:ext cx="2095500" cy="228600"/>
          </a:xfrm>
          <a:prstGeom prst="rect">
            <a:avLst/>
          </a:prstGeom>
          <a:noFill/>
          <a:ln/>
        </p:spPr>
        <p:txBody>
          <a:bodyPr wrap="square" lIns="0" tIns="0" rIns="0" bIns="0" rtlCol="0" anchor="t"/>
          <a:lstStyle/>
          <a:p>
            <a:pPr marL="0" indent="0" algn="l">
              <a:lnSpc>
                <a:spcPts val="1811"/>
              </a:lnSpc>
              <a:buNone/>
            </a:pPr>
            <a:r>
              <a:rPr lang="en-US" sz="1207" kern="0" spc="-75" dirty="0">
                <a:solidFill>
                  <a:srgbClr val="000000"/>
                </a:solidFill>
                <a:latin typeface="Roboto Regular" pitchFamily="34" charset="0"/>
                <a:ea typeface="Roboto Regular" pitchFamily="34" charset="-122"/>
                <a:cs typeface="Roboto Regular" pitchFamily="34" charset="-120"/>
              </a:rPr>
              <a:t>Mondays &amp; Wednesdays at 3:30</a:t>
            </a:r>
            <a:endParaRPr lang="en-US" sz="1207" dirty="0"/>
          </a:p>
        </p:txBody>
      </p:sp>
      <p:sp>
        <p:nvSpPr>
          <p:cNvPr id="34" name="Text 31"/>
          <p:cNvSpPr/>
          <p:nvPr/>
        </p:nvSpPr>
        <p:spPr>
          <a:xfrm>
            <a:off x="9601200" y="6226299"/>
            <a:ext cx="2600325" cy="276225"/>
          </a:xfrm>
          <a:prstGeom prst="rect">
            <a:avLst/>
          </a:prstGeom>
          <a:noFill/>
          <a:ln/>
        </p:spPr>
        <p:txBody>
          <a:bodyPr wrap="square" lIns="0" tIns="0" rIns="0" bIns="0" rtlCol="0" anchor="t"/>
          <a:lstStyle/>
          <a:p>
            <a:pPr marL="0" indent="0" algn="l">
              <a:lnSpc>
                <a:spcPts val="2146"/>
              </a:lnSpc>
              <a:buNone/>
            </a:pPr>
            <a:r>
              <a:rPr lang="en-US" sz="2415" b="1" kern="0" spc="-75" dirty="0">
                <a:solidFill>
                  <a:srgbClr val="000000"/>
                </a:solidFill>
                <a:latin typeface="Adelle Sans EXT Bold" pitchFamily="34" charset="0"/>
                <a:ea typeface="Adelle Sans EXT Bold" pitchFamily="34" charset="-122"/>
                <a:cs typeface="Adelle Sans EXT Bold" pitchFamily="34" charset="-120"/>
              </a:rPr>
              <a:t>Congrats! You’re in.</a:t>
            </a:r>
            <a:endParaRPr lang="en-US" sz="2415" dirty="0"/>
          </a:p>
        </p:txBody>
      </p:sp>
      <p:sp>
        <p:nvSpPr>
          <p:cNvPr id="35" name="Text 32"/>
          <p:cNvSpPr/>
          <p:nvPr/>
        </p:nvSpPr>
        <p:spPr>
          <a:xfrm>
            <a:off x="13601700" y="4636740"/>
            <a:ext cx="2676928" cy="228600"/>
          </a:xfrm>
          <a:prstGeom prst="rect">
            <a:avLst/>
          </a:prstGeom>
          <a:noFill/>
          <a:ln/>
        </p:spPr>
        <p:txBody>
          <a:bodyPr wrap="square" lIns="0" tIns="0" rIns="0" bIns="0" rtlCol="0" anchor="t"/>
          <a:lstStyle/>
          <a:p>
            <a:pPr marL="0" indent="0" algn="l">
              <a:lnSpc>
                <a:spcPts val="1811"/>
              </a:lnSpc>
              <a:buNone/>
            </a:pPr>
            <a:r>
              <a:rPr lang="en-US" sz="1207" kern="0" spc="-75" dirty="0">
                <a:solidFill>
                  <a:srgbClr val="FFFFFF"/>
                </a:solidFill>
                <a:latin typeface="Adelle Sans EXT Semibold" pitchFamily="34" charset="0"/>
                <a:ea typeface="Adelle Sans EXT Semibold" pitchFamily="34" charset="-122"/>
                <a:cs typeface="Adelle Sans EXT Semibold" pitchFamily="34" charset="-120"/>
              </a:rPr>
              <a:t>Are you coming this Friday?</a:t>
            </a:r>
            <a:endParaRPr lang="en-US" sz="1207" dirty="0"/>
          </a:p>
        </p:txBody>
      </p:sp>
      <p:sp>
        <p:nvSpPr>
          <p:cNvPr id="36" name="Text 33"/>
          <p:cNvSpPr/>
          <p:nvPr/>
        </p:nvSpPr>
        <p:spPr>
          <a:xfrm>
            <a:off x="13973175" y="5035711"/>
            <a:ext cx="228600" cy="200025"/>
          </a:xfrm>
          <a:prstGeom prst="rect">
            <a:avLst/>
          </a:prstGeom>
          <a:noFill/>
          <a:ln/>
        </p:spPr>
        <p:txBody>
          <a:bodyPr wrap="square" lIns="0" tIns="0" rIns="0" bIns="0" rtlCol="0" anchor="t"/>
          <a:lstStyle/>
          <a:p>
            <a:pPr marL="0" indent="0" algn="l">
              <a:lnSpc>
                <a:spcPts val="1610"/>
              </a:lnSpc>
              <a:buNone/>
            </a:pPr>
            <a:r>
              <a:rPr lang="en-US" sz="1073" b="1" kern="0" spc="-75" dirty="0">
                <a:solidFill>
                  <a:srgbClr val="FFFFFF"/>
                </a:solidFill>
                <a:latin typeface="Adelle Sans EXT Bold" pitchFamily="34" charset="0"/>
                <a:ea typeface="Adelle Sans EXT Bold" pitchFamily="34" charset="-122"/>
                <a:cs typeface="Adelle Sans EXT Bold" pitchFamily="34" charset="-120"/>
              </a:rPr>
              <a:t>Yes</a:t>
            </a:r>
            <a:endParaRPr lang="en-US" sz="1073" dirty="0"/>
          </a:p>
        </p:txBody>
      </p:sp>
      <p:sp>
        <p:nvSpPr>
          <p:cNvPr id="37" name="Text 34"/>
          <p:cNvSpPr/>
          <p:nvPr/>
        </p:nvSpPr>
        <p:spPr>
          <a:xfrm>
            <a:off x="14735175" y="5035711"/>
            <a:ext cx="200025" cy="200025"/>
          </a:xfrm>
          <a:prstGeom prst="rect">
            <a:avLst/>
          </a:prstGeom>
          <a:noFill/>
          <a:ln/>
        </p:spPr>
        <p:txBody>
          <a:bodyPr wrap="square" lIns="0" tIns="0" rIns="0" bIns="0" rtlCol="0" anchor="t"/>
          <a:lstStyle/>
          <a:p>
            <a:pPr marL="0" indent="0" algn="l">
              <a:lnSpc>
                <a:spcPts val="1610"/>
              </a:lnSpc>
              <a:buNone/>
            </a:pPr>
            <a:r>
              <a:rPr lang="en-US" sz="1073" b="1" kern="0" spc="-75" dirty="0">
                <a:solidFill>
                  <a:srgbClr val="FFFFFF"/>
                </a:solidFill>
                <a:latin typeface="Adelle Sans EXT Bold" pitchFamily="34" charset="0"/>
                <a:ea typeface="Adelle Sans EXT Bold" pitchFamily="34" charset="-122"/>
                <a:cs typeface="Adelle Sans EXT Bold" pitchFamily="34" charset="-120"/>
              </a:rPr>
              <a:t>No</a:t>
            </a:r>
            <a:endParaRPr lang="en-US" sz="1073" dirty="0"/>
          </a:p>
        </p:txBody>
      </p:sp>
      <p:sp>
        <p:nvSpPr>
          <p:cNvPr id="38" name="Text 35"/>
          <p:cNvSpPr/>
          <p:nvPr/>
        </p:nvSpPr>
        <p:spPr>
          <a:xfrm>
            <a:off x="15116175" y="5035711"/>
            <a:ext cx="438150" cy="200025"/>
          </a:xfrm>
          <a:prstGeom prst="rect">
            <a:avLst/>
          </a:prstGeom>
          <a:noFill/>
          <a:ln/>
        </p:spPr>
        <p:txBody>
          <a:bodyPr wrap="square" lIns="0" tIns="0" rIns="0" bIns="0" rtlCol="0" anchor="t"/>
          <a:lstStyle/>
          <a:p>
            <a:pPr marL="0" indent="0" algn="l">
              <a:lnSpc>
                <a:spcPts val="1610"/>
              </a:lnSpc>
              <a:buNone/>
            </a:pPr>
            <a:r>
              <a:rPr lang="en-US" sz="1073" b="1" kern="0" spc="-75" dirty="0">
                <a:solidFill>
                  <a:srgbClr val="FFFFFF"/>
                </a:solidFill>
                <a:latin typeface="Adelle Sans EXT Bold" pitchFamily="34" charset="0"/>
                <a:ea typeface="Adelle Sans EXT Bold" pitchFamily="34" charset="-122"/>
                <a:cs typeface="Adelle Sans EXT Bold" pitchFamily="34" charset="-120"/>
              </a:rPr>
              <a:t>Maybe</a:t>
            </a:r>
            <a:endParaRPr lang="en-US" sz="1073" dirty="0"/>
          </a:p>
        </p:txBody>
      </p:sp>
      <p:sp>
        <p:nvSpPr>
          <p:cNvPr id="39" name="Text 36"/>
          <p:cNvSpPr/>
          <p:nvPr/>
        </p:nvSpPr>
        <p:spPr>
          <a:xfrm>
            <a:off x="13468350" y="5755556"/>
            <a:ext cx="1790700" cy="304800"/>
          </a:xfrm>
          <a:prstGeom prst="rect">
            <a:avLst/>
          </a:prstGeom>
          <a:noFill/>
          <a:ln/>
        </p:spPr>
        <p:txBody>
          <a:bodyPr wrap="square" lIns="0" tIns="0" rIns="0" bIns="0" rtlCol="0" anchor="t"/>
          <a:lstStyle/>
          <a:p>
            <a:pPr marL="0" indent="0" algn="l">
              <a:lnSpc>
                <a:spcPts val="2415"/>
              </a:lnSpc>
              <a:buNone/>
            </a:pPr>
            <a:r>
              <a:rPr lang="en-US" sz="1610" kern="0" spc="-75" dirty="0">
                <a:solidFill>
                  <a:srgbClr val="000000"/>
                </a:solidFill>
                <a:latin typeface="Adelle Sans EXT Semibold" pitchFamily="34" charset="0"/>
                <a:ea typeface="Adelle Sans EXT Semibold" pitchFamily="34" charset="-122"/>
                <a:cs typeface="Adelle Sans EXT Semibold" pitchFamily="34" charset="-120"/>
              </a:rPr>
              <a:t>Attending this week</a:t>
            </a:r>
            <a:endParaRPr lang="en-US" sz="1610" dirty="0"/>
          </a:p>
        </p:txBody>
      </p:sp>
      <p:sp>
        <p:nvSpPr>
          <p:cNvPr id="40" name="Text 37"/>
          <p:cNvSpPr/>
          <p:nvPr/>
        </p:nvSpPr>
        <p:spPr>
          <a:xfrm>
            <a:off x="13563600" y="6869646"/>
            <a:ext cx="487586" cy="161858"/>
          </a:xfrm>
          <a:prstGeom prst="rect">
            <a:avLst/>
          </a:prstGeom>
          <a:noFill/>
          <a:ln/>
        </p:spPr>
        <p:txBody>
          <a:bodyPr wrap="square" lIns="0" tIns="0" rIns="0" bIns="0" rtlCol="0" anchor="ctr"/>
          <a:lstStyle/>
          <a:p>
            <a:pPr marL="0" indent="0" algn="ctr">
              <a:lnSpc>
                <a:spcPts val="1275"/>
              </a:lnSpc>
              <a:buNone/>
            </a:pPr>
            <a:r>
              <a:rPr lang="en-US" sz="1073" kern="0" spc="-75" dirty="0">
                <a:solidFill>
                  <a:srgbClr val="000000"/>
                </a:solidFill>
                <a:latin typeface="Inter Medium" pitchFamily="34" charset="0"/>
                <a:ea typeface="Inter Medium" pitchFamily="34" charset="-122"/>
                <a:cs typeface="Inter Medium" pitchFamily="34" charset="-120"/>
              </a:rPr>
              <a:t>Jack</a:t>
            </a:r>
            <a:endParaRPr lang="en-US" sz="1073" dirty="0"/>
          </a:p>
        </p:txBody>
      </p:sp>
      <p:sp>
        <p:nvSpPr>
          <p:cNvPr id="41" name="Text 38"/>
          <p:cNvSpPr/>
          <p:nvPr/>
        </p:nvSpPr>
        <p:spPr>
          <a:xfrm>
            <a:off x="14325600" y="6869646"/>
            <a:ext cx="487586" cy="161858"/>
          </a:xfrm>
          <a:prstGeom prst="rect">
            <a:avLst/>
          </a:prstGeom>
          <a:noFill/>
          <a:ln/>
        </p:spPr>
        <p:txBody>
          <a:bodyPr wrap="square" lIns="0" tIns="0" rIns="0" bIns="0" rtlCol="0" anchor="ctr"/>
          <a:lstStyle/>
          <a:p>
            <a:pPr marL="0" indent="0" algn="ctr">
              <a:lnSpc>
                <a:spcPts val="1275"/>
              </a:lnSpc>
              <a:buNone/>
            </a:pPr>
            <a:r>
              <a:rPr lang="en-US" sz="1073" kern="0" spc="-75" dirty="0">
                <a:solidFill>
                  <a:srgbClr val="000000"/>
                </a:solidFill>
                <a:latin typeface="Inter Medium" pitchFamily="34" charset="0"/>
                <a:ea typeface="Inter Medium" pitchFamily="34" charset="-122"/>
                <a:cs typeface="Inter Medium" pitchFamily="34" charset="-120"/>
              </a:rPr>
              <a:t>Marie</a:t>
            </a:r>
            <a:endParaRPr lang="en-US" sz="1073" dirty="0"/>
          </a:p>
        </p:txBody>
      </p:sp>
      <p:sp>
        <p:nvSpPr>
          <p:cNvPr id="42" name="Text 39"/>
          <p:cNvSpPr/>
          <p:nvPr/>
        </p:nvSpPr>
        <p:spPr>
          <a:xfrm>
            <a:off x="15078075" y="6861125"/>
            <a:ext cx="487586" cy="161858"/>
          </a:xfrm>
          <a:prstGeom prst="rect">
            <a:avLst/>
          </a:prstGeom>
          <a:noFill/>
          <a:ln/>
        </p:spPr>
        <p:txBody>
          <a:bodyPr wrap="square" lIns="0" tIns="0" rIns="0" bIns="0" rtlCol="0" anchor="ctr"/>
          <a:lstStyle/>
          <a:p>
            <a:pPr marL="0" indent="0" algn="ctr">
              <a:lnSpc>
                <a:spcPts val="1275"/>
              </a:lnSpc>
              <a:buNone/>
            </a:pPr>
            <a:r>
              <a:rPr lang="en-US" sz="1073" kern="0" spc="-75" dirty="0">
                <a:solidFill>
                  <a:srgbClr val="000000"/>
                </a:solidFill>
                <a:latin typeface="Adelle Sans EXT Semibold" pitchFamily="34" charset="0"/>
                <a:ea typeface="Adelle Sans EXT Semibold" pitchFamily="34" charset="-122"/>
                <a:cs typeface="Adelle Sans EXT Semibold" pitchFamily="34" charset="-120"/>
              </a:rPr>
              <a:t>Nancy</a:t>
            </a:r>
            <a:endParaRPr lang="en-US" sz="1073" dirty="0"/>
          </a:p>
        </p:txBody>
      </p:sp>
      <p:sp>
        <p:nvSpPr>
          <p:cNvPr id="43" name="Text 40"/>
          <p:cNvSpPr/>
          <p:nvPr/>
        </p:nvSpPr>
        <p:spPr>
          <a:xfrm>
            <a:off x="15830550" y="6869646"/>
            <a:ext cx="487586" cy="161858"/>
          </a:xfrm>
          <a:prstGeom prst="rect">
            <a:avLst/>
          </a:prstGeom>
          <a:noFill/>
          <a:ln/>
        </p:spPr>
        <p:txBody>
          <a:bodyPr wrap="square" lIns="0" tIns="0" rIns="0" bIns="0" rtlCol="0" anchor="ctr"/>
          <a:lstStyle/>
          <a:p>
            <a:pPr marL="0" indent="0" algn="ctr">
              <a:lnSpc>
                <a:spcPts val="1275"/>
              </a:lnSpc>
              <a:buNone/>
            </a:pPr>
            <a:r>
              <a:rPr lang="en-US" sz="1073" kern="0" spc="-75" dirty="0">
                <a:solidFill>
                  <a:srgbClr val="000000"/>
                </a:solidFill>
                <a:latin typeface="Inter Medium" pitchFamily="34" charset="0"/>
                <a:ea typeface="Inter Medium" pitchFamily="34" charset="-122"/>
                <a:cs typeface="Inter Medium" pitchFamily="34" charset="-120"/>
              </a:rPr>
              <a:t>Invite</a:t>
            </a:r>
            <a:endParaRPr lang="en-US" sz="1073" dirty="0"/>
          </a:p>
        </p:txBody>
      </p:sp>
      <p:sp>
        <p:nvSpPr>
          <p:cNvPr id="44" name="Text 41"/>
          <p:cNvSpPr/>
          <p:nvPr/>
        </p:nvSpPr>
        <p:spPr>
          <a:xfrm>
            <a:off x="13468350" y="7278719"/>
            <a:ext cx="1276350" cy="304800"/>
          </a:xfrm>
          <a:prstGeom prst="rect">
            <a:avLst/>
          </a:prstGeom>
          <a:noFill/>
          <a:ln/>
        </p:spPr>
        <p:txBody>
          <a:bodyPr wrap="square" lIns="0" tIns="0" rIns="0" bIns="0" rtlCol="0" anchor="t"/>
          <a:lstStyle/>
          <a:p>
            <a:pPr marL="0" indent="0" algn="l">
              <a:lnSpc>
                <a:spcPts val="2415"/>
              </a:lnSpc>
              <a:buNone/>
            </a:pPr>
            <a:r>
              <a:rPr lang="en-US" sz="1610" kern="0" spc="-75" dirty="0">
                <a:solidFill>
                  <a:srgbClr val="000000"/>
                </a:solidFill>
                <a:latin typeface="Adelle Sans EXT Semibold" pitchFamily="34" charset="0"/>
                <a:ea typeface="Adelle Sans EXT Semibold" pitchFamily="34" charset="-122"/>
                <a:cs typeface="Adelle Sans EXT Semibold" pitchFamily="34" charset="-120"/>
              </a:rPr>
              <a:t>Not Attending</a:t>
            </a:r>
            <a:endParaRPr lang="en-US" sz="1610" dirty="0"/>
          </a:p>
        </p:txBody>
      </p:sp>
      <p:sp>
        <p:nvSpPr>
          <p:cNvPr id="45" name="Text 42"/>
          <p:cNvSpPr/>
          <p:nvPr/>
        </p:nvSpPr>
        <p:spPr>
          <a:xfrm>
            <a:off x="13601700" y="7856134"/>
            <a:ext cx="2395806" cy="485775"/>
          </a:xfrm>
          <a:prstGeom prst="rect">
            <a:avLst/>
          </a:prstGeom>
          <a:noFill/>
          <a:ln/>
        </p:spPr>
        <p:txBody>
          <a:bodyPr wrap="square" lIns="0" tIns="0" rIns="0" bIns="0" rtlCol="0" anchor="t"/>
          <a:lstStyle/>
          <a:p>
            <a:pPr marL="0" indent="0" algn="l">
              <a:lnSpc>
                <a:spcPts val="1275"/>
              </a:lnSpc>
              <a:buNone/>
            </a:pPr>
            <a:r>
              <a:rPr lang="en-US" sz="1073" kern="0" spc="-75" dirty="0">
                <a:solidFill>
                  <a:srgbClr val="000000"/>
                </a:solidFill>
                <a:latin typeface="Inter Medium" pitchFamily="34" charset="0"/>
                <a:ea typeface="Inter Medium" pitchFamily="34" charset="-122"/>
                <a:cs typeface="Inter Medium" pitchFamily="34" charset="-120"/>
              </a:rPr>
              <a:t>Message Bob and Joe to let them know you will miss seeing them this week!</a:t>
            </a:r>
            <a:endParaRPr lang="en-US" sz="1073" dirty="0"/>
          </a:p>
        </p:txBody>
      </p:sp>
      <p:sp>
        <p:nvSpPr>
          <p:cNvPr id="46" name="Text 43"/>
          <p:cNvSpPr/>
          <p:nvPr/>
        </p:nvSpPr>
        <p:spPr>
          <a:xfrm>
            <a:off x="13563600" y="9287489"/>
            <a:ext cx="487586" cy="161858"/>
          </a:xfrm>
          <a:prstGeom prst="rect">
            <a:avLst/>
          </a:prstGeom>
          <a:noFill/>
          <a:ln/>
        </p:spPr>
        <p:txBody>
          <a:bodyPr wrap="square" lIns="0" tIns="0" rIns="0" bIns="0" rtlCol="0" anchor="ctr"/>
          <a:lstStyle/>
          <a:p>
            <a:pPr marL="0" indent="0" algn="ctr">
              <a:lnSpc>
                <a:spcPts val="1275"/>
              </a:lnSpc>
              <a:buNone/>
            </a:pPr>
            <a:r>
              <a:rPr lang="en-US" sz="1073" kern="0" spc="-75" dirty="0">
                <a:solidFill>
                  <a:srgbClr val="000000"/>
                </a:solidFill>
                <a:latin typeface="Inter Medium" pitchFamily="34" charset="0"/>
                <a:ea typeface="Inter Medium" pitchFamily="34" charset="-122"/>
                <a:cs typeface="Inter Medium" pitchFamily="34" charset="-120"/>
              </a:rPr>
              <a:t>Bob</a:t>
            </a:r>
            <a:endParaRPr lang="en-US" sz="1073" dirty="0"/>
          </a:p>
        </p:txBody>
      </p:sp>
      <p:sp>
        <p:nvSpPr>
          <p:cNvPr id="47" name="Text 44"/>
          <p:cNvSpPr/>
          <p:nvPr/>
        </p:nvSpPr>
        <p:spPr>
          <a:xfrm>
            <a:off x="13487400" y="2489988"/>
            <a:ext cx="479067" cy="170377"/>
          </a:xfrm>
          <a:prstGeom prst="rect">
            <a:avLst/>
          </a:prstGeom>
          <a:noFill/>
          <a:ln/>
        </p:spPr>
        <p:txBody>
          <a:bodyPr wrap="square" lIns="0" tIns="0" rIns="0" bIns="0" rtlCol="0" anchor="t"/>
          <a:lstStyle/>
          <a:p>
            <a:pPr marL="0" indent="0" algn="ctr">
              <a:lnSpc>
                <a:spcPts val="1476"/>
              </a:lnSpc>
              <a:buNone/>
            </a:pPr>
            <a:r>
              <a:rPr lang="en-US" sz="1140" b="1" kern="0" spc="-27" dirty="0">
                <a:solidFill>
                  <a:srgbClr val="000000"/>
                </a:solidFill>
                <a:latin typeface="Merriweather Bold" pitchFamily="34" charset="0"/>
                <a:ea typeface="Merriweather Bold" pitchFamily="34" charset="-122"/>
                <a:cs typeface="Merriweather Bold" pitchFamily="34" charset="-120"/>
              </a:rPr>
              <a:t>9:41</a:t>
            </a:r>
            <a:endParaRPr lang="en-US" sz="1140" dirty="0"/>
          </a:p>
        </p:txBody>
      </p:sp>
      <p:sp>
        <p:nvSpPr>
          <p:cNvPr id="48" name="Text 45"/>
          <p:cNvSpPr/>
          <p:nvPr/>
        </p:nvSpPr>
        <p:spPr>
          <a:xfrm>
            <a:off x="13468350" y="2967038"/>
            <a:ext cx="1704975" cy="409575"/>
          </a:xfrm>
          <a:prstGeom prst="rect">
            <a:avLst/>
          </a:prstGeom>
          <a:noFill/>
          <a:ln/>
        </p:spPr>
        <p:txBody>
          <a:bodyPr wrap="square" lIns="0" tIns="0" rIns="0" bIns="0" rtlCol="0" anchor="t"/>
          <a:lstStyle/>
          <a:p>
            <a:pPr marL="0" indent="0" algn="l">
              <a:lnSpc>
                <a:spcPts val="3220"/>
              </a:lnSpc>
              <a:buNone/>
            </a:pPr>
            <a:r>
              <a:rPr lang="en-US" sz="2146" b="1" kern="0" spc="-75" dirty="0">
                <a:solidFill>
                  <a:srgbClr val="000000"/>
                </a:solidFill>
                <a:latin typeface="Adelle Sans EXT Bold" pitchFamily="34" charset="0"/>
                <a:ea typeface="Adelle Sans EXT Bold" pitchFamily="34" charset="-122"/>
                <a:cs typeface="Adelle Sans EXT Bold" pitchFamily="34" charset="-120"/>
              </a:rPr>
              <a:t>Matt’s Garden</a:t>
            </a:r>
            <a:endParaRPr lang="en-US" sz="2146" dirty="0"/>
          </a:p>
        </p:txBody>
      </p:sp>
      <p:sp>
        <p:nvSpPr>
          <p:cNvPr id="49" name="Text 46"/>
          <p:cNvSpPr/>
          <p:nvPr/>
        </p:nvSpPr>
        <p:spPr>
          <a:xfrm>
            <a:off x="16068675" y="3057525"/>
            <a:ext cx="285750" cy="228600"/>
          </a:xfrm>
          <a:prstGeom prst="rect">
            <a:avLst/>
          </a:prstGeom>
          <a:noFill/>
          <a:ln/>
        </p:spPr>
        <p:txBody>
          <a:bodyPr wrap="square" lIns="0" tIns="0" rIns="0" bIns="0" rtlCol="0" anchor="t"/>
          <a:lstStyle/>
          <a:p>
            <a:pPr marL="0" indent="0" algn="l">
              <a:lnSpc>
                <a:spcPts val="1811"/>
              </a:lnSpc>
              <a:buNone/>
            </a:pPr>
            <a:r>
              <a:rPr lang="en-US" sz="1207" kern="0" spc="-75" dirty="0">
                <a:solidFill>
                  <a:srgbClr val="000000"/>
                </a:solidFill>
                <a:latin typeface="Adelle Sans EXT Regular" pitchFamily="34" charset="0"/>
                <a:ea typeface="Adelle Sans EXT Regular" pitchFamily="34" charset="-122"/>
                <a:cs typeface="Adelle Sans EXT Regular" pitchFamily="34" charset="-120"/>
              </a:rPr>
              <a:t>Edit</a:t>
            </a:r>
            <a:endParaRPr lang="en-US" sz="1207" dirty="0"/>
          </a:p>
        </p:txBody>
      </p:sp>
      <p:sp>
        <p:nvSpPr>
          <p:cNvPr id="50" name="Text 47"/>
          <p:cNvSpPr/>
          <p:nvPr/>
        </p:nvSpPr>
        <p:spPr>
          <a:xfrm>
            <a:off x="13468350" y="3581065"/>
            <a:ext cx="704850" cy="257175"/>
          </a:xfrm>
          <a:prstGeom prst="rect">
            <a:avLst/>
          </a:prstGeom>
          <a:noFill/>
          <a:ln/>
        </p:spPr>
        <p:txBody>
          <a:bodyPr wrap="square" lIns="0" tIns="0" rIns="0" bIns="0" rtlCol="0" anchor="t"/>
          <a:lstStyle/>
          <a:p>
            <a:pPr marL="0" indent="0" algn="l">
              <a:lnSpc>
                <a:spcPts val="2012"/>
              </a:lnSpc>
              <a:buNone/>
            </a:pPr>
            <a:r>
              <a:rPr lang="en-US" sz="1342" kern="0" spc="-75" dirty="0">
                <a:solidFill>
                  <a:srgbClr val="000000"/>
                </a:solidFill>
                <a:latin typeface="Adelle Sans EXT Regular" pitchFamily="34" charset="0"/>
                <a:ea typeface="Adelle Sans EXT Regular" pitchFamily="34" charset="-122"/>
                <a:cs typeface="Adelle Sans EXT Regular" pitchFamily="34" charset="-120"/>
              </a:rPr>
              <a:t>Meets  at</a:t>
            </a:r>
            <a:endParaRPr lang="en-US" sz="1342" dirty="0"/>
          </a:p>
        </p:txBody>
      </p:sp>
      <p:sp>
        <p:nvSpPr>
          <p:cNvPr id="51" name="Text 48"/>
          <p:cNvSpPr/>
          <p:nvPr/>
        </p:nvSpPr>
        <p:spPr>
          <a:xfrm>
            <a:off x="14220825" y="3581065"/>
            <a:ext cx="1466850" cy="257175"/>
          </a:xfrm>
          <a:prstGeom prst="rect">
            <a:avLst/>
          </a:prstGeom>
          <a:noFill/>
          <a:ln/>
        </p:spPr>
        <p:txBody>
          <a:bodyPr wrap="square" lIns="0" tIns="0" rIns="0" bIns="0" rtlCol="0" anchor="ctr"/>
          <a:lstStyle/>
          <a:p>
            <a:pPr marL="0" indent="0" algn="l">
              <a:lnSpc>
                <a:spcPts val="2012"/>
              </a:lnSpc>
              <a:buNone/>
            </a:pPr>
            <a:r>
              <a:rPr lang="en-US" sz="1342" b="1" kern="0" spc="-75" dirty="0">
                <a:solidFill>
                  <a:srgbClr val="000000"/>
                </a:solidFill>
                <a:latin typeface="Roboto Bold" pitchFamily="34" charset="0"/>
                <a:ea typeface="Roboto Bold" pitchFamily="34" charset="-122"/>
                <a:cs typeface="Roboto Bold" pitchFamily="34" charset="-120"/>
              </a:rPr>
              <a:t>Little House Garden</a:t>
            </a:r>
            <a:endParaRPr lang="en-US" sz="1342" dirty="0"/>
          </a:p>
        </p:txBody>
      </p:sp>
      <p:sp>
        <p:nvSpPr>
          <p:cNvPr id="52" name="Text 49"/>
          <p:cNvSpPr/>
          <p:nvPr/>
        </p:nvSpPr>
        <p:spPr>
          <a:xfrm>
            <a:off x="15925800" y="3581065"/>
            <a:ext cx="171450" cy="257175"/>
          </a:xfrm>
          <a:prstGeom prst="rect">
            <a:avLst/>
          </a:prstGeom>
          <a:noFill/>
          <a:ln/>
        </p:spPr>
        <p:txBody>
          <a:bodyPr wrap="square" lIns="0" tIns="0" rIns="0" bIns="0" rtlCol="0" anchor="t"/>
          <a:lstStyle/>
          <a:p>
            <a:pPr marL="0" indent="0" algn="l">
              <a:lnSpc>
                <a:spcPts val="2012"/>
              </a:lnSpc>
              <a:buNone/>
            </a:pPr>
            <a:r>
              <a:rPr lang="en-US" sz="1342" kern="0" spc="-75" dirty="0">
                <a:solidFill>
                  <a:srgbClr val="000000"/>
                </a:solidFill>
                <a:latin typeface="Adelle Sans EXT Regular" pitchFamily="34" charset="0"/>
                <a:ea typeface="Adelle Sans EXT Regular" pitchFamily="34" charset="-122"/>
                <a:cs typeface="Adelle Sans EXT Regular" pitchFamily="34" charset="-120"/>
              </a:rPr>
              <a:t>at</a:t>
            </a:r>
            <a:endParaRPr lang="en-US" sz="1342" dirty="0"/>
          </a:p>
        </p:txBody>
      </p:sp>
      <p:sp>
        <p:nvSpPr>
          <p:cNvPr id="53" name="Text 50"/>
          <p:cNvSpPr/>
          <p:nvPr/>
        </p:nvSpPr>
        <p:spPr>
          <a:xfrm>
            <a:off x="13468350" y="3872322"/>
            <a:ext cx="581025" cy="257175"/>
          </a:xfrm>
          <a:prstGeom prst="rect">
            <a:avLst/>
          </a:prstGeom>
          <a:noFill/>
          <a:ln/>
        </p:spPr>
        <p:txBody>
          <a:bodyPr wrap="square" lIns="0" tIns="0" rIns="0" bIns="0" rtlCol="0" anchor="t"/>
          <a:lstStyle/>
          <a:p>
            <a:pPr marL="0" indent="0" algn="l">
              <a:lnSpc>
                <a:spcPts val="2012"/>
              </a:lnSpc>
              <a:buNone/>
            </a:pPr>
            <a:r>
              <a:rPr lang="en-US" sz="1342" b="1" kern="0" spc="-75" dirty="0">
                <a:solidFill>
                  <a:srgbClr val="000000"/>
                </a:solidFill>
                <a:latin typeface="Adelle Sans EXT Bold" pitchFamily="34" charset="0"/>
                <a:ea typeface="Adelle Sans EXT Bold" pitchFamily="34" charset="-122"/>
                <a:cs typeface="Adelle Sans EXT Bold" pitchFamily="34" charset="-120"/>
              </a:rPr>
              <a:t>3:30pm</a:t>
            </a:r>
            <a:endParaRPr lang="en-US" sz="1342" dirty="0"/>
          </a:p>
        </p:txBody>
      </p:sp>
      <p:sp>
        <p:nvSpPr>
          <p:cNvPr id="54" name="Text 51"/>
          <p:cNvSpPr/>
          <p:nvPr/>
        </p:nvSpPr>
        <p:spPr>
          <a:xfrm>
            <a:off x="14058900" y="3872322"/>
            <a:ext cx="219075" cy="257175"/>
          </a:xfrm>
          <a:prstGeom prst="rect">
            <a:avLst/>
          </a:prstGeom>
          <a:noFill/>
          <a:ln/>
        </p:spPr>
        <p:txBody>
          <a:bodyPr wrap="square" lIns="0" tIns="0" rIns="0" bIns="0" rtlCol="0" anchor="t"/>
          <a:lstStyle/>
          <a:p>
            <a:pPr marL="0" indent="0" algn="l">
              <a:lnSpc>
                <a:spcPts val="2012"/>
              </a:lnSpc>
              <a:buNone/>
            </a:pPr>
            <a:r>
              <a:rPr lang="en-US" sz="1342" kern="0" spc="-75" dirty="0">
                <a:solidFill>
                  <a:srgbClr val="000000"/>
                </a:solidFill>
                <a:latin typeface="Adelle Sans EXT Regular" pitchFamily="34" charset="0"/>
                <a:ea typeface="Adelle Sans EXT Regular" pitchFamily="34" charset="-122"/>
                <a:cs typeface="Adelle Sans EXT Regular" pitchFamily="34" charset="-120"/>
              </a:rPr>
              <a:t>on</a:t>
            </a:r>
            <a:endParaRPr lang="en-US" sz="1342" dirty="0"/>
          </a:p>
        </p:txBody>
      </p:sp>
      <p:sp>
        <p:nvSpPr>
          <p:cNvPr id="55" name="Text 52"/>
          <p:cNvSpPr/>
          <p:nvPr/>
        </p:nvSpPr>
        <p:spPr>
          <a:xfrm>
            <a:off x="14297025" y="3872322"/>
            <a:ext cx="571500" cy="257175"/>
          </a:xfrm>
          <a:prstGeom prst="rect">
            <a:avLst/>
          </a:prstGeom>
          <a:noFill/>
          <a:ln/>
        </p:spPr>
        <p:txBody>
          <a:bodyPr wrap="square" lIns="0" tIns="0" rIns="0" bIns="0" rtlCol="0" anchor="t"/>
          <a:lstStyle/>
          <a:p>
            <a:pPr marL="0" indent="0" algn="l">
              <a:lnSpc>
                <a:spcPts val="2012"/>
              </a:lnSpc>
              <a:buNone/>
            </a:pPr>
            <a:r>
              <a:rPr lang="en-US" sz="1342" b="1" kern="0" spc="-75" dirty="0">
                <a:solidFill>
                  <a:srgbClr val="000000"/>
                </a:solidFill>
                <a:latin typeface="Adelle Sans EXT Bold" pitchFamily="34" charset="0"/>
                <a:ea typeface="Adelle Sans EXT Bold" pitchFamily="34" charset="-122"/>
                <a:cs typeface="Adelle Sans EXT Bold" pitchFamily="34" charset="-120"/>
              </a:rPr>
              <a:t>Fridays</a:t>
            </a:r>
            <a:endParaRPr lang="en-US" sz="1342"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363635"/>
        </a:solidFill>
        <a:effectLst/>
      </p:bgPr>
    </p:bg>
    <p:spTree>
      <p:nvGrpSpPr>
        <p:cNvPr id="1" name=""/>
        <p:cNvGrpSpPr/>
        <p:nvPr/>
      </p:nvGrpSpPr>
      <p:grpSpPr>
        <a:xfrm>
          <a:off x="0" y="0"/>
          <a:ext cx="0" cy="0"/>
          <a:chOff x="0" y="0"/>
          <a:chExt cx="0" cy="0"/>
        </a:xfrm>
      </p:grpSpPr>
      <p:sp>
        <p:nvSpPr>
          <p:cNvPr id="2" name="Text 0"/>
          <p:cNvSpPr/>
          <p:nvPr/>
        </p:nvSpPr>
        <p:spPr>
          <a:xfrm>
            <a:off x="4057650" y="4724400"/>
            <a:ext cx="10267950" cy="857250"/>
          </a:xfrm>
          <a:prstGeom prst="rect">
            <a:avLst/>
          </a:prstGeom>
          <a:noFill/>
          <a:ln/>
        </p:spPr>
        <p:txBody>
          <a:bodyPr wrap="square" lIns="0" tIns="0" rIns="0" bIns="0" rtlCol="0" anchor="t"/>
          <a:lstStyle/>
          <a:p>
            <a:pPr marL="0" indent="0" algn="l">
              <a:lnSpc>
                <a:spcPts val="6300"/>
              </a:lnSpc>
              <a:buNone/>
            </a:pPr>
            <a:r>
              <a:rPr lang="en-US" sz="5400" b="1" dirty="0">
                <a:solidFill>
                  <a:srgbClr val="FFFFFF"/>
                </a:solidFill>
                <a:latin typeface="ITC Souvenir Bold" pitchFamily="34" charset="0"/>
                <a:ea typeface="ITC Souvenir Bold" pitchFamily="34" charset="-122"/>
                <a:cs typeface="ITC Souvenir Bold" pitchFamily="34" charset="-120"/>
              </a:rPr>
              <a:t>Heuristic Evaluation Results</a:t>
            </a:r>
            <a:endParaRPr lang="en-US" sz="5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1402</Words>
  <Application>Microsoft Macintosh PowerPoint</Application>
  <PresentationFormat>Custom</PresentationFormat>
  <Paragraphs>428</Paragraphs>
  <Slides>35</Slides>
  <Notes>35</Notes>
  <HiddenSlides>0</HiddenSlides>
  <MMClips>0</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35</vt:i4>
      </vt:variant>
    </vt:vector>
  </HeadingPairs>
  <TitlesOfParts>
    <vt:vector size="58" baseType="lpstr">
      <vt:lpstr>Bookman Old Style Bold</vt:lpstr>
      <vt:lpstr>Inter Black</vt:lpstr>
      <vt:lpstr>Inter Bold</vt:lpstr>
      <vt:lpstr>Inter Extra Bold</vt:lpstr>
      <vt:lpstr>Inter Medium</vt:lpstr>
      <vt:lpstr>ITC Souvenir Bold</vt:lpstr>
      <vt:lpstr>ITC Souvenir Medium</vt:lpstr>
      <vt:lpstr>Maison Neue Bold</vt:lpstr>
      <vt:lpstr>Material Icons Regular</vt:lpstr>
      <vt:lpstr>Merriweather Bold</vt:lpstr>
      <vt:lpstr>Merriweather Regular</vt:lpstr>
      <vt:lpstr>Montserrat Bold</vt:lpstr>
      <vt:lpstr>Oxygen Mono Regular</vt:lpstr>
      <vt:lpstr>Roboto Bold</vt:lpstr>
      <vt:lpstr>Roboto Regular</vt:lpstr>
      <vt:lpstr>Adelle Sans EXT Bold</vt:lpstr>
      <vt:lpstr>Adelle Sans EXT Regular</vt:lpstr>
      <vt:lpstr>Adelle Sans EXT Semibold</vt:lpstr>
      <vt:lpstr>Arial</vt:lpstr>
      <vt:lpstr>Calibri</vt:lpstr>
      <vt:lpstr>Montserrat Medium</vt:lpstr>
      <vt:lpstr>Roboto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Benjamin Wyatt Thomas</cp:lastModifiedBy>
  <cp:revision>2</cp:revision>
  <dcterms:created xsi:type="dcterms:W3CDTF">2023-12-03T00:39:12Z</dcterms:created>
  <dcterms:modified xsi:type="dcterms:W3CDTF">2023-12-03T00:41:09Z</dcterms:modified>
</cp:coreProperties>
</file>